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9"/>
  </p:notesMasterIdLst>
  <p:sldIdLst>
    <p:sldId id="257" r:id="rId2"/>
    <p:sldId id="259" r:id="rId3"/>
    <p:sldId id="260" r:id="rId4"/>
    <p:sldId id="392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81" r:id="rId24"/>
    <p:sldId id="282" r:id="rId25"/>
    <p:sldId id="283" r:id="rId26"/>
    <p:sldId id="284" r:id="rId27"/>
    <p:sldId id="285" r:id="rId28"/>
    <p:sldId id="286" r:id="rId29"/>
    <p:sldId id="287" r:id="rId30"/>
    <p:sldId id="288" r:id="rId31"/>
    <p:sldId id="289" r:id="rId32"/>
    <p:sldId id="290" r:id="rId33"/>
    <p:sldId id="291" r:id="rId34"/>
    <p:sldId id="292" r:id="rId35"/>
    <p:sldId id="293" r:id="rId36"/>
    <p:sldId id="294" r:id="rId37"/>
    <p:sldId id="295" r:id="rId38"/>
    <p:sldId id="296" r:id="rId39"/>
    <p:sldId id="297" r:id="rId40"/>
    <p:sldId id="298" r:id="rId41"/>
    <p:sldId id="299" r:id="rId42"/>
    <p:sldId id="300" r:id="rId43"/>
    <p:sldId id="301" r:id="rId44"/>
    <p:sldId id="302" r:id="rId45"/>
    <p:sldId id="303" r:id="rId46"/>
    <p:sldId id="304" r:id="rId47"/>
    <p:sldId id="305" r:id="rId48"/>
    <p:sldId id="306" r:id="rId49"/>
    <p:sldId id="307" r:id="rId50"/>
    <p:sldId id="308" r:id="rId51"/>
    <p:sldId id="309" r:id="rId52"/>
    <p:sldId id="310" r:id="rId53"/>
    <p:sldId id="311" r:id="rId54"/>
    <p:sldId id="312" r:id="rId55"/>
    <p:sldId id="313" r:id="rId56"/>
    <p:sldId id="315" r:id="rId57"/>
    <p:sldId id="316" r:id="rId58"/>
    <p:sldId id="317" r:id="rId59"/>
    <p:sldId id="319" r:id="rId60"/>
    <p:sldId id="320" r:id="rId61"/>
    <p:sldId id="321" r:id="rId62"/>
    <p:sldId id="322" r:id="rId63"/>
    <p:sldId id="323" r:id="rId64"/>
    <p:sldId id="324" r:id="rId65"/>
    <p:sldId id="325" r:id="rId66"/>
    <p:sldId id="326" r:id="rId67"/>
    <p:sldId id="393" r:id="rId6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7178" autoAdjust="0"/>
    <p:restoredTop sz="86959" autoAdjust="0"/>
  </p:normalViewPr>
  <p:slideViewPr>
    <p:cSldViewPr>
      <p:cViewPr varScale="1">
        <p:scale>
          <a:sx n="88" d="100"/>
          <a:sy n="88" d="100"/>
        </p:scale>
        <p:origin x="768" y="29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71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82FDE4-CB3A-4D3B-88B6-70FC1A619DB1}" type="datetimeFigureOut">
              <a:rPr lang="en-US" smtClean="0"/>
              <a:pPr/>
              <a:t>5/14/2021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6EA25C-8DFF-427D-A64B-636E4027125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6EA25C-8DFF-427D-A64B-636E40271255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04848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Evolutionary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710E9C-A9A4-4EB3-9381-73D182F3FC3D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38300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6EA25C-8DFF-427D-A64B-636E40271255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24608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6EA25C-8DFF-427D-A64B-636E40271255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98295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710E9C-A9A4-4EB3-9381-73D182F3FC3D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50173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710E9C-A9A4-4EB3-9381-73D182F3FC3D}" type="slidenum">
              <a:rPr lang="en-US" smtClean="0"/>
              <a:pPr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64217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 </a:t>
            </a:r>
            <a:r>
              <a:rPr lang="en-US" dirty="0" err="1"/>
              <a:t>Nonruminant</a:t>
            </a:r>
            <a:r>
              <a:rPr lang="en-US" dirty="0"/>
              <a:t> ungulates: horses; tapirs; rhinoceros; extinct forms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6EA25C-8DFF-427D-A64B-636E40271255}" type="slidenum">
              <a:rPr lang="en-US" smtClean="0"/>
              <a:pPr/>
              <a:t>59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464A2-5A15-47C1-BD2D-7E88A69C56FC}" type="datetime1">
              <a:rPr lang="en-US" smtClean="0"/>
              <a:pPr/>
              <a:t>5/14/2021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0760F-9A57-4DEF-95EF-9C52A00B194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cover dir="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F60A9-A781-43E9-9843-0415E3D4B514}" type="datetime1">
              <a:rPr lang="en-US" smtClean="0"/>
              <a:pPr/>
              <a:t>5/14/2021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0760F-9A57-4DEF-95EF-9C52A00B194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cover dir="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3FCBD-703B-4808-9126-177B349664F3}" type="datetime1">
              <a:rPr lang="en-US" smtClean="0"/>
              <a:pPr/>
              <a:t>5/14/2021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0760F-9A57-4DEF-95EF-9C52A00B194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cover dir="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86B41-8A1D-44A7-AC5F-4ABBC032D1BD}" type="datetime1">
              <a:rPr lang="en-US" smtClean="0"/>
              <a:pPr/>
              <a:t>5/14/2021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0760F-9A57-4DEF-95EF-9C52A00B194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cover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39DDA-C56D-4411-A313-25C466FD49CD}" type="datetime1">
              <a:rPr lang="en-US" smtClean="0"/>
              <a:pPr/>
              <a:t>5/14/2021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0760F-9A57-4DEF-95EF-9C52A00B194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cover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AAA44-18E9-43B0-8B19-D9656E67DE2D}" type="datetime1">
              <a:rPr lang="en-US" smtClean="0"/>
              <a:pPr/>
              <a:t>5/14/2021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0760F-9A57-4DEF-95EF-9C52A00B194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cover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A6C6B-2121-4B51-A50D-218AE650A95C}" type="datetime1">
              <a:rPr lang="en-US" smtClean="0"/>
              <a:pPr/>
              <a:t>5/14/2021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0760F-9A57-4DEF-95EF-9C52A00B194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cover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0C87F-D27A-4C19-88E1-8A1C53E186AE}" type="datetime1">
              <a:rPr lang="en-US" smtClean="0"/>
              <a:pPr/>
              <a:t>5/14/2021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0760F-9A57-4DEF-95EF-9C52A00B194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cover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A6AB2-D77C-4D8D-9DB4-5A6F63968F90}" type="datetime1">
              <a:rPr lang="en-US" smtClean="0"/>
              <a:pPr/>
              <a:t>5/14/2021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0760F-9A57-4DEF-95EF-9C52A00B194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cover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3E295-E766-49A2-806E-0AFE51DFF8C6}" type="datetime1">
              <a:rPr lang="en-US" smtClean="0"/>
              <a:pPr/>
              <a:t>5/14/2021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0760F-9A57-4DEF-95EF-9C52A00B194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cover dir="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004F1-01A7-4539-BD59-AF923EBC20D9}" type="datetime1">
              <a:rPr lang="en-US" smtClean="0"/>
              <a:pPr/>
              <a:t>5/14/2021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0760F-9A57-4DEF-95EF-9C52A00B194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cover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EE564C-B37B-4008-A5CF-7627E8EB8AEC}" type="datetime1">
              <a:rPr lang="en-US" smtClean="0"/>
              <a:pPr/>
              <a:t>5/14/2021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50760F-9A57-4DEF-95EF-9C52A00B194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cover dir="d"/>
  </p:transition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gif"/><Relationship Id="rId4" Type="http://schemas.openxmlformats.org/officeDocument/2006/relationships/image" Target="../media/image1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hyperlink" Target="https://en.wikipedia.org/wiki/Plateosaurus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Plateosaurus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gif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8.png"/><Relationship Id="rId4" Type="http://schemas.openxmlformats.org/officeDocument/2006/relationships/image" Target="../media/image57.gif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1.jpe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1.jpeg"/><Relationship Id="rId4" Type="http://schemas.openxmlformats.org/officeDocument/2006/relationships/image" Target="../media/image70.jpeg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0248" y="2418268"/>
            <a:ext cx="2759504" cy="3159004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-19501" y="422328"/>
            <a:ext cx="8382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dirty="0">
                <a:solidFill>
                  <a:srgbClr val="C00000"/>
                </a:solidFill>
                <a:latin typeface="Arial Black" panose="020B0A04020102020204" pitchFamily="34" charset="0"/>
                <a:ea typeface="GungsuhChe" panose="02030609000101010101" pitchFamily="49" charset="-127"/>
                <a:cs typeface="IrisUPC" panose="020B0604020202020204" pitchFamily="34" charset="-34"/>
              </a:rPr>
              <a:t>  GEOLOGICAL TIME SCALE</a:t>
            </a:r>
          </a:p>
          <a:p>
            <a:endParaRPr lang="en-US" sz="4000" dirty="0">
              <a:solidFill>
                <a:srgbClr val="C00000"/>
              </a:solidFill>
              <a:latin typeface="Arial Black" panose="020B0A04020102020204" pitchFamily="34" charset="0"/>
              <a:ea typeface="GungsuhChe" panose="02030609000101010101" pitchFamily="49" charset="-127"/>
              <a:cs typeface="IrisUPC" panose="020B0604020202020204" pitchFamily="34" charset="-34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4148" y="5598835"/>
            <a:ext cx="1475604" cy="28377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7613" y="5868454"/>
            <a:ext cx="2755501" cy="670458"/>
          </a:xfrm>
          <a:prstGeom prst="rect">
            <a:avLst/>
          </a:prstGeom>
        </p:spPr>
      </p:pic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0760F-9A57-4DEF-95EF-9C52A00B1948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41C1B9ED-A13A-4259-99D4-8C6623CFFB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248" y="274638"/>
            <a:ext cx="8542552" cy="2773362"/>
          </a:xfrm>
        </p:spPr>
        <p:txBody>
          <a:bodyPr>
            <a:normAutofit/>
          </a:bodyPr>
          <a:lstStyle/>
          <a:p>
            <a:pPr algn="l"/>
            <a:r>
              <a:rPr lang="en-US" dirty="0"/>
              <a:t>   </a:t>
            </a:r>
            <a:br>
              <a:rPr lang="en-US" dirty="0"/>
            </a:br>
            <a:r>
              <a:rPr lang="en-US" dirty="0"/>
              <a:t>  AND</a:t>
            </a:r>
            <a:br>
              <a:rPr lang="en-US" dirty="0"/>
            </a:br>
            <a:r>
              <a:rPr lang="en-US" dirty="0"/>
              <a:t>  </a:t>
            </a:r>
            <a:r>
              <a:rPr lang="en-US" b="1" dirty="0">
                <a:solidFill>
                  <a:srgbClr val="C00000"/>
                </a:solidFill>
                <a:latin typeface="Barlow Condensed ExtraBold" panose="00000906000000000000" pitchFamily="2" charset="0"/>
              </a:rPr>
              <a:t>LIFE FORMS</a:t>
            </a:r>
            <a:endParaRPr lang="en-IN" b="1" dirty="0">
              <a:solidFill>
                <a:srgbClr val="C00000"/>
              </a:solidFill>
              <a:latin typeface="Barlow Condensed ExtraBold" panose="00000906000000000000" pitchFamily="2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A48F5CA-6B27-48C3-99E3-4B802BDD1237}"/>
              </a:ext>
            </a:extLst>
          </p:cNvPr>
          <p:cNvSpPr/>
          <p:nvPr/>
        </p:nvSpPr>
        <p:spPr>
          <a:xfrm>
            <a:off x="130886" y="5848297"/>
            <a:ext cx="5719076" cy="55907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bg1"/>
              </a:solidFill>
              <a:latin typeface="Arial Nova Cond" panose="020B0506020202020204" pitchFamily="34" charset="0"/>
            </a:endParaRPr>
          </a:p>
          <a:p>
            <a:pPr algn="ctr"/>
            <a:r>
              <a:rPr lang="en-US" b="1" dirty="0">
                <a:solidFill>
                  <a:schemeClr val="bg1"/>
                </a:solidFill>
                <a:latin typeface="Arial Nova Cond" panose="020B0506020202020204" pitchFamily="34" charset="0"/>
              </a:rPr>
              <a:t>Compiled by </a:t>
            </a:r>
            <a:r>
              <a:rPr lang="en-US" b="1" dirty="0" err="1">
                <a:solidFill>
                  <a:schemeClr val="bg1"/>
                </a:solidFill>
                <a:latin typeface="Arial Nova Cond" panose="020B0506020202020204" pitchFamily="34" charset="0"/>
              </a:rPr>
              <a:t>Ms.</a:t>
            </a:r>
            <a:r>
              <a:rPr lang="en-US" b="1" dirty="0" err="1">
                <a:ln>
                  <a:prstDash val="solid"/>
                </a:ln>
                <a:solidFill>
                  <a:schemeClr val="bg1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Arial Nova Cond" panose="020B0506020202020204" pitchFamily="34" charset="0"/>
              </a:rPr>
              <a:t>Sruthy</a:t>
            </a:r>
            <a:r>
              <a:rPr lang="en-US" b="1" dirty="0">
                <a:ln>
                  <a:prstDash val="solid"/>
                </a:ln>
                <a:solidFill>
                  <a:schemeClr val="bg1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Arial Nova Cond" panose="020B0506020202020204" pitchFamily="34" charset="0"/>
              </a:rPr>
              <a:t> Sajeev from various sources for </a:t>
            </a:r>
            <a:r>
              <a:rPr lang="en-US" b="1" dirty="0" err="1">
                <a:ln>
                  <a:prstDash val="solid"/>
                </a:ln>
                <a:solidFill>
                  <a:schemeClr val="bg1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Arial Nova Cond" panose="020B0506020202020204" pitchFamily="34" charset="0"/>
              </a:rPr>
              <a:t>M.Sc</a:t>
            </a:r>
            <a:r>
              <a:rPr lang="en-US" b="1" dirty="0">
                <a:ln>
                  <a:prstDash val="solid"/>
                </a:ln>
                <a:solidFill>
                  <a:schemeClr val="bg1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Arial Nova Cond" panose="020B0506020202020204" pitchFamily="34" charset="0"/>
              </a:rPr>
              <a:t> Seminar presentation</a:t>
            </a:r>
          </a:p>
          <a:p>
            <a:pPr algn="ctr"/>
            <a:r>
              <a:rPr lang="en-US" b="1" dirty="0">
                <a:solidFill>
                  <a:schemeClr val="bg1"/>
                </a:solidFill>
                <a:latin typeface="Arial Nova Cond" panose="020B0506020202020204" pitchFamily="34" charset="0"/>
              </a:rPr>
              <a:t> </a:t>
            </a:r>
            <a:endParaRPr lang="en-IN" b="1" dirty="0">
              <a:solidFill>
                <a:schemeClr val="bg1"/>
              </a:solidFill>
              <a:latin typeface="Arial Nova Cond" panose="020B0506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2081477"/>
      </p:ext>
    </p:extLst>
  </p:cSld>
  <p:clrMapOvr>
    <a:masterClrMapping/>
  </p:clrMapOvr>
  <p:transition>
    <p:cover dir="d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22228" y="2221192"/>
            <a:ext cx="809312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itchFamily="2" charset="2"/>
              <a:buChar char="§"/>
            </a:pPr>
            <a:r>
              <a:rPr lang="en-US" sz="2000" dirty="0">
                <a:solidFill>
                  <a:srgbClr val="102940"/>
                </a:solidFill>
              </a:rPr>
              <a:t>The geological time scale is the total life span of earth.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en-US" sz="2000" dirty="0">
                <a:solidFill>
                  <a:srgbClr val="102940"/>
                </a:solidFill>
              </a:rPr>
              <a:t>divides up the </a:t>
            </a:r>
            <a:r>
              <a:rPr lang="en-US" sz="2000" b="1" dirty="0">
                <a:solidFill>
                  <a:srgbClr val="102940"/>
                </a:solidFill>
              </a:rPr>
              <a:t>history of the earth </a:t>
            </a:r>
            <a:r>
              <a:rPr lang="en-US" sz="2000" dirty="0">
                <a:solidFill>
                  <a:srgbClr val="102940"/>
                </a:solidFill>
              </a:rPr>
              <a:t>based on life-forms that have existed during specific times since the creation of the planet. </a:t>
            </a:r>
          </a:p>
          <a:p>
            <a:pPr marL="342900" indent="-342900">
              <a:buFont typeface="Wingdings" pitchFamily="2" charset="2"/>
              <a:buChar char="§"/>
            </a:pPr>
            <a:endParaRPr lang="en-US" sz="2000" dirty="0">
              <a:solidFill>
                <a:srgbClr val="102940"/>
              </a:solidFill>
            </a:endParaRPr>
          </a:p>
          <a:p>
            <a:pPr marL="342900" indent="-342900">
              <a:buFont typeface="Wingdings" pitchFamily="2" charset="2"/>
              <a:buChar char="§"/>
            </a:pPr>
            <a:r>
              <a:rPr lang="en-US" sz="2000" dirty="0">
                <a:solidFill>
                  <a:srgbClr val="102940"/>
                </a:solidFill>
              </a:rPr>
              <a:t>Most of these life-forms are found as </a:t>
            </a:r>
            <a:r>
              <a:rPr lang="en-US" sz="2000" b="1" dirty="0">
                <a:solidFill>
                  <a:srgbClr val="102940"/>
                </a:solidFill>
              </a:rPr>
              <a:t>fossils</a:t>
            </a:r>
            <a:r>
              <a:rPr lang="en-US" sz="2000" dirty="0">
                <a:solidFill>
                  <a:srgbClr val="102940"/>
                </a:solidFill>
              </a:rPr>
              <a:t>, which are the remains or traces of an organism that has been preserved in sediment or rock. </a:t>
            </a:r>
          </a:p>
          <a:p>
            <a:pPr marL="342900" indent="-342900">
              <a:buFont typeface="Wingdings" pitchFamily="2" charset="2"/>
              <a:buChar char="§"/>
            </a:pPr>
            <a:endParaRPr lang="en-US" sz="2000" dirty="0">
              <a:solidFill>
                <a:srgbClr val="102940"/>
              </a:solidFill>
            </a:endParaRPr>
          </a:p>
          <a:p>
            <a:pPr marL="342900" indent="-342900">
              <a:buFont typeface="Wingdings" pitchFamily="2" charset="2"/>
              <a:buChar char="§"/>
            </a:pPr>
            <a:endParaRPr lang="en-US" sz="2000" dirty="0">
              <a:solidFill>
                <a:srgbClr val="10294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07750" y="1405513"/>
            <a:ext cx="539096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>
                <a:solidFill>
                  <a:srgbClr val="C00000"/>
                </a:solidFill>
                <a:latin typeface="+mj-lt"/>
              </a:rPr>
              <a:t>What does the time scale represent?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0760F-9A57-4DEF-95EF-9C52A00B1948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8563497"/>
      </p:ext>
    </p:extLst>
  </p:cSld>
  <p:clrMapOvr>
    <a:masterClrMapping/>
  </p:clrMapOvr>
  <p:transition>
    <p:cover dir="d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4276" y="2541726"/>
            <a:ext cx="775107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000" b="1" dirty="0">
                <a:solidFill>
                  <a:srgbClr val="C00000"/>
                </a:solidFill>
              </a:rPr>
              <a:t>Eons</a:t>
            </a:r>
            <a:r>
              <a:rPr lang="en-US" sz="2000" dirty="0">
                <a:solidFill>
                  <a:srgbClr val="C00000"/>
                </a:solidFill>
              </a:rPr>
              <a:t>:</a:t>
            </a:r>
            <a:r>
              <a:rPr lang="en-US" sz="2000" dirty="0">
                <a:solidFill>
                  <a:srgbClr val="102940"/>
                </a:solidFill>
              </a:rPr>
              <a:t> Longest division; based on the abundance of certain fossils.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en-US" sz="2000" dirty="0">
              <a:solidFill>
                <a:srgbClr val="102940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000" b="1" dirty="0">
                <a:solidFill>
                  <a:srgbClr val="C00000"/>
                </a:solidFill>
              </a:rPr>
              <a:t>Eras</a:t>
            </a:r>
            <a:r>
              <a:rPr lang="en-US" sz="2000" dirty="0">
                <a:solidFill>
                  <a:srgbClr val="C00000"/>
                </a:solidFill>
              </a:rPr>
              <a:t>:</a:t>
            </a:r>
            <a:r>
              <a:rPr lang="en-US" sz="2000" dirty="0">
                <a:solidFill>
                  <a:srgbClr val="102940"/>
                </a:solidFill>
              </a:rPr>
              <a:t> Next to the longest subdivision; marked by major changes in the fossil record.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en-US" sz="2000" dirty="0">
              <a:solidFill>
                <a:srgbClr val="102940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000" b="1" dirty="0">
                <a:solidFill>
                  <a:srgbClr val="C00000"/>
                </a:solidFill>
              </a:rPr>
              <a:t>Periods</a:t>
            </a:r>
            <a:r>
              <a:rPr lang="en-US" sz="2000" dirty="0">
                <a:solidFill>
                  <a:srgbClr val="C00000"/>
                </a:solidFill>
              </a:rPr>
              <a:t>:</a:t>
            </a:r>
            <a:r>
              <a:rPr lang="en-US" sz="2000" dirty="0">
                <a:solidFill>
                  <a:srgbClr val="102940"/>
                </a:solidFill>
              </a:rPr>
              <a:t> Based on types of life existing at the time.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en-US" sz="2000" dirty="0">
              <a:solidFill>
                <a:srgbClr val="102940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000" b="1" dirty="0">
                <a:solidFill>
                  <a:srgbClr val="C00000"/>
                </a:solidFill>
              </a:rPr>
              <a:t>Epochs: </a:t>
            </a:r>
            <a:r>
              <a:rPr lang="en-US" sz="2000" dirty="0">
                <a:solidFill>
                  <a:srgbClr val="102940"/>
                </a:solidFill>
              </a:rPr>
              <a:t>Shortest subdivision; marked by differences in life forms and can vary from continent to continent.</a:t>
            </a:r>
          </a:p>
        </p:txBody>
      </p:sp>
      <p:sp>
        <p:nvSpPr>
          <p:cNvPr id="3" name="Rectangle 2"/>
          <p:cNvSpPr/>
          <p:nvPr/>
        </p:nvSpPr>
        <p:spPr>
          <a:xfrm>
            <a:off x="726357" y="304800"/>
            <a:ext cx="778899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C00000"/>
                </a:solidFill>
                <a:latin typeface="+mj-lt"/>
              </a:rPr>
              <a:t>The Evolutionary Time Scale is divided as follows: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0760F-9A57-4DEF-95EF-9C52A00B1948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8871816"/>
      </p:ext>
    </p:extLst>
  </p:cSld>
  <p:clrMapOvr>
    <a:masterClrMapping/>
  </p:clrMapOvr>
  <p:transition>
    <p:cover dir="d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0760F-9A57-4DEF-95EF-9C52A00B1948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1026" name="Picture 2" descr="Image result for eras eons periods epoch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09800" y="0"/>
            <a:ext cx="5048250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cover dir="d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81400" y="3352800"/>
            <a:ext cx="7886700" cy="1325563"/>
          </a:xfrm>
        </p:spPr>
        <p:txBody>
          <a:bodyPr>
            <a:normAutofit/>
          </a:bodyPr>
          <a:lstStyle/>
          <a:p>
            <a:r>
              <a:rPr lang="en-IN" sz="6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EONS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0760F-9A57-4DEF-95EF-9C52A00B1948}" type="slidenum">
              <a:rPr lang="en-US" smtClean="0"/>
              <a:pPr/>
              <a:t>5</a:t>
            </a:fld>
            <a:endParaRPr lang="en-US" dirty="0"/>
          </a:p>
        </p:txBody>
      </p:sp>
    </p:spTree>
  </p:cSld>
  <p:clrMapOvr>
    <a:masterClrMapping/>
  </p:clrMapOvr>
  <p:transition>
    <p:cover dir="d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1235" y="0"/>
            <a:ext cx="1174115" cy="1731429"/>
          </a:xfrm>
        </p:spPr>
      </p:pic>
      <p:pic>
        <p:nvPicPr>
          <p:cNvPr id="2050" name="Picture 2" descr="C:\Users\user\Desktop\BFA65AF5-35E0-4566-A5AE-AD2C61F0EE2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2051" name="Picture 3" descr="C:\Users\user\Desktop\d3d5bf8f7db53ff649891d8e72bd8ea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24350" y="4188542"/>
            <a:ext cx="3520714" cy="2403987"/>
          </a:xfrm>
          <a:prstGeom prst="rect">
            <a:avLst/>
          </a:prstGeom>
          <a:noFill/>
        </p:spPr>
      </p:pic>
      <p:sp>
        <p:nvSpPr>
          <p:cNvPr id="12" name="Rectangle 11"/>
          <p:cNvSpPr/>
          <p:nvPr/>
        </p:nvSpPr>
        <p:spPr>
          <a:xfrm>
            <a:off x="5182415" y="5102628"/>
            <a:ext cx="171444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en-IN" sz="2800" b="1" dirty="0">
                <a:solidFill>
                  <a:schemeClr val="bg1"/>
                </a:solidFill>
                <a:latin typeface="Arial Narrow" pitchFamily="34" charset="0"/>
              </a:rPr>
              <a:t> </a:t>
            </a:r>
            <a:r>
              <a:rPr lang="en-IN" sz="2800" b="1" dirty="0" err="1">
                <a:solidFill>
                  <a:schemeClr val="bg1"/>
                </a:solidFill>
                <a:latin typeface="Arial Narrow" pitchFamily="34" charset="0"/>
              </a:rPr>
              <a:t>Archean</a:t>
            </a:r>
            <a:endParaRPr lang="en-IN" sz="2800" b="1" dirty="0">
              <a:solidFill>
                <a:schemeClr val="bg1"/>
              </a:solidFill>
              <a:latin typeface="Arial Narrow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188132" y="5707310"/>
            <a:ext cx="216597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en-IN" sz="2800" b="1" dirty="0">
                <a:solidFill>
                  <a:schemeClr val="bg1"/>
                </a:solidFill>
                <a:latin typeface="Arial Narrow" pitchFamily="34" charset="0"/>
              </a:rPr>
              <a:t> </a:t>
            </a:r>
            <a:r>
              <a:rPr lang="en-IN" sz="2800" b="1" dirty="0" err="1">
                <a:solidFill>
                  <a:schemeClr val="bg1"/>
                </a:solidFill>
                <a:latin typeface="Arial Narrow" pitchFamily="34" charset="0"/>
              </a:rPr>
              <a:t>Proterozoic</a:t>
            </a:r>
            <a:endParaRPr lang="en-IN" sz="2800" b="1" dirty="0">
              <a:solidFill>
                <a:schemeClr val="bg1"/>
              </a:solidFill>
              <a:latin typeface="Arial Narrow" pitchFamily="34" charset="0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0760F-9A57-4DEF-95EF-9C52A00B1948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0469638"/>
      </p:ext>
    </p:extLst>
  </p:cSld>
  <p:clrMapOvr>
    <a:masterClrMapping/>
  </p:clrMapOvr>
  <p:transition>
    <p:cover dir="d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0666" y="925564"/>
            <a:ext cx="7886700" cy="1325563"/>
          </a:xfrm>
        </p:spPr>
        <p:txBody>
          <a:bodyPr>
            <a:normAutofit/>
          </a:bodyPr>
          <a:lstStyle/>
          <a:p>
            <a:r>
              <a:rPr lang="en-IN" sz="2800" b="1" dirty="0" err="1">
                <a:solidFill>
                  <a:srgbClr val="C00000"/>
                </a:solidFill>
              </a:rPr>
              <a:t>Phanerozoic</a:t>
            </a:r>
            <a:r>
              <a:rPr lang="en-IN" sz="2800" b="1" dirty="0">
                <a:solidFill>
                  <a:srgbClr val="C00000"/>
                </a:solidFill>
              </a:rPr>
              <a:t> Eon 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917" y="2002604"/>
            <a:ext cx="7886700" cy="2982352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§"/>
            </a:pPr>
            <a:r>
              <a:rPr lang="en-IN" sz="2000" dirty="0">
                <a:solidFill>
                  <a:srgbClr val="102940"/>
                </a:solidFill>
              </a:rPr>
              <a:t>541 million years to the present.</a:t>
            </a:r>
          </a:p>
          <a:p>
            <a:pPr>
              <a:buFont typeface="Wingdings" pitchFamily="2" charset="2"/>
              <a:buChar char="§"/>
            </a:pPr>
            <a:r>
              <a:rPr lang="en-IN" sz="2000" dirty="0">
                <a:solidFill>
                  <a:srgbClr val="102940"/>
                </a:solidFill>
              </a:rPr>
              <a:t>Its name derives from the Ancient Greek words meaning </a:t>
            </a:r>
            <a:r>
              <a:rPr lang="en-IN" sz="2000" b="1" dirty="0">
                <a:solidFill>
                  <a:srgbClr val="102940"/>
                </a:solidFill>
              </a:rPr>
              <a:t>”</a:t>
            </a:r>
            <a:r>
              <a:rPr lang="en-IN" sz="2000" b="1" i="1" dirty="0">
                <a:solidFill>
                  <a:srgbClr val="102940"/>
                </a:solidFill>
              </a:rPr>
              <a:t>visible life”</a:t>
            </a:r>
            <a:endParaRPr lang="en-IN" sz="2000" b="1" dirty="0">
              <a:solidFill>
                <a:srgbClr val="10294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0760F-9A57-4DEF-95EF-9C52A00B1948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  <p:transition>
    <p:cover dir="d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http://img08.deviantart.net/23df/i/2011/334/7/b/wwm__reptile__s_beginnings_by_adiraiju-d4hqll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"/>
            <a:ext cx="9144000" cy="6857999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/>
        </p:nvSpPr>
        <p:spPr>
          <a:xfrm>
            <a:off x="1069384" y="2650210"/>
            <a:ext cx="5129938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66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 Narrow" pitchFamily="34" charset="0"/>
              </a:rPr>
              <a:t>Paleozoic</a:t>
            </a:r>
            <a:r>
              <a:rPr lang="en-IN" sz="6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itchFamily="34" charset="0"/>
              </a:rPr>
              <a:t> Era</a:t>
            </a:r>
            <a:endParaRPr lang="en-US" sz="6600" dirty="0">
              <a:solidFill>
                <a:schemeClr val="tx1">
                  <a:lumMod val="85000"/>
                  <a:lumOff val="15000"/>
                </a:schemeClr>
              </a:solidFill>
              <a:latin typeface="Arial Narrow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0760F-9A57-4DEF-95EF-9C52A00B1948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  <p:transition>
    <p:cover dir="d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6134" y="896069"/>
            <a:ext cx="7886700" cy="1325563"/>
          </a:xfrm>
        </p:spPr>
        <p:txBody>
          <a:bodyPr>
            <a:normAutofit/>
          </a:bodyPr>
          <a:lstStyle/>
          <a:p>
            <a:r>
              <a:rPr lang="en-IN" sz="2800" b="1" dirty="0" err="1">
                <a:solidFill>
                  <a:srgbClr val="C00000"/>
                </a:solidFill>
              </a:rPr>
              <a:t>Paleozoic</a:t>
            </a:r>
            <a:r>
              <a:rPr lang="en-IN" sz="2800" b="1" dirty="0">
                <a:solidFill>
                  <a:srgbClr val="C00000"/>
                </a:solidFill>
              </a:rPr>
              <a:t> Era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49" y="2312322"/>
            <a:ext cx="7886700" cy="3882001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§"/>
            </a:pPr>
            <a:r>
              <a:rPr lang="en-IN" sz="2000" dirty="0">
                <a:solidFill>
                  <a:srgbClr val="102940"/>
                </a:solidFill>
              </a:rPr>
              <a:t>It is the earliest of three geologic eras of the </a:t>
            </a:r>
            <a:r>
              <a:rPr lang="en-IN" sz="2000" dirty="0" err="1">
                <a:solidFill>
                  <a:srgbClr val="102940"/>
                </a:solidFill>
              </a:rPr>
              <a:t>Phanerozoic</a:t>
            </a:r>
            <a:r>
              <a:rPr lang="en-IN" sz="2000" dirty="0">
                <a:solidFill>
                  <a:srgbClr val="102940"/>
                </a:solidFill>
              </a:rPr>
              <a:t> Eon, spanning from 541 to 252.17 million years ago. It is the longest of the </a:t>
            </a:r>
            <a:r>
              <a:rPr lang="en-IN" sz="2000" dirty="0" err="1">
                <a:solidFill>
                  <a:srgbClr val="102940"/>
                </a:solidFill>
              </a:rPr>
              <a:t>Phanerozoic</a:t>
            </a:r>
            <a:r>
              <a:rPr lang="en-IN" sz="2000" dirty="0">
                <a:solidFill>
                  <a:srgbClr val="102940"/>
                </a:solidFill>
              </a:rPr>
              <a:t> eras.</a:t>
            </a:r>
          </a:p>
          <a:p>
            <a:pPr>
              <a:buFont typeface="Wingdings" pitchFamily="2" charset="2"/>
              <a:buChar char="§"/>
            </a:pPr>
            <a:endParaRPr lang="en-IN" sz="2000" dirty="0">
              <a:solidFill>
                <a:srgbClr val="102940"/>
              </a:solidFill>
            </a:endParaRPr>
          </a:p>
          <a:p>
            <a:pPr>
              <a:buFont typeface="Wingdings" pitchFamily="2" charset="2"/>
              <a:buChar char="§"/>
            </a:pPr>
            <a:r>
              <a:rPr lang="en-IN" sz="2000" dirty="0">
                <a:solidFill>
                  <a:srgbClr val="102940"/>
                </a:solidFill>
              </a:rPr>
              <a:t> Life began in the ocean but eventually transitioned onto land by the late </a:t>
            </a:r>
            <a:r>
              <a:rPr lang="en-IN" sz="2000" dirty="0" err="1">
                <a:solidFill>
                  <a:srgbClr val="102940"/>
                </a:solidFill>
              </a:rPr>
              <a:t>Paleozoic</a:t>
            </a:r>
            <a:r>
              <a:rPr lang="en-IN" sz="2000" dirty="0">
                <a:solidFill>
                  <a:srgbClr val="102940"/>
                </a:solidFill>
              </a:rPr>
              <a:t>.</a:t>
            </a:r>
          </a:p>
          <a:p>
            <a:pPr>
              <a:buFont typeface="Wingdings" pitchFamily="2" charset="2"/>
              <a:buChar char="§"/>
            </a:pPr>
            <a:endParaRPr lang="en-IN" sz="2000" dirty="0">
              <a:solidFill>
                <a:srgbClr val="102940"/>
              </a:solidFill>
            </a:endParaRPr>
          </a:p>
          <a:p>
            <a:pPr>
              <a:buFont typeface="Wingdings" pitchFamily="2" charset="2"/>
              <a:buChar char="§"/>
            </a:pPr>
            <a:r>
              <a:rPr lang="en-IN" sz="2000" dirty="0">
                <a:solidFill>
                  <a:srgbClr val="102940"/>
                </a:solidFill>
              </a:rPr>
              <a:t>The </a:t>
            </a:r>
            <a:r>
              <a:rPr lang="en-IN" sz="2000" dirty="0" err="1">
                <a:solidFill>
                  <a:srgbClr val="102940"/>
                </a:solidFill>
              </a:rPr>
              <a:t>Paleozoic</a:t>
            </a:r>
            <a:r>
              <a:rPr lang="en-IN" sz="2000" dirty="0">
                <a:solidFill>
                  <a:srgbClr val="102940"/>
                </a:solidFill>
              </a:rPr>
              <a:t> Era ended with the largest mass extinction in Earth's history, the Permian–Triassic extinction event.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0760F-9A57-4DEF-95EF-9C52A00B1948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  <p:transition>
    <p:cover dir="d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0"/>
            <a:ext cx="4724400" cy="4953000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ü"/>
            </a:pPr>
            <a:endParaRPr lang="en-IN" sz="2000" dirty="0">
              <a:solidFill>
                <a:srgbClr val="102940"/>
              </a:solidFill>
            </a:endParaRPr>
          </a:p>
          <a:p>
            <a:pPr lvl="2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IN" dirty="0">
                <a:solidFill>
                  <a:srgbClr val="102940"/>
                </a:solidFill>
              </a:rPr>
              <a:t>Permian Period</a:t>
            </a:r>
          </a:p>
          <a:p>
            <a:pPr lvl="2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IN" dirty="0">
                <a:solidFill>
                  <a:srgbClr val="102940"/>
                </a:solidFill>
              </a:rPr>
              <a:t>Carboniferous Period</a:t>
            </a:r>
          </a:p>
          <a:p>
            <a:pPr lvl="2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IN" dirty="0">
                <a:solidFill>
                  <a:srgbClr val="102940"/>
                </a:solidFill>
              </a:rPr>
              <a:t>Devonian Period</a:t>
            </a:r>
          </a:p>
          <a:p>
            <a:pPr lvl="2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IN" dirty="0">
                <a:solidFill>
                  <a:srgbClr val="102940"/>
                </a:solidFill>
              </a:rPr>
              <a:t>Silurian Period</a:t>
            </a:r>
          </a:p>
          <a:p>
            <a:pPr lvl="2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IN" dirty="0">
                <a:solidFill>
                  <a:srgbClr val="102940"/>
                </a:solidFill>
              </a:rPr>
              <a:t>Ordovician Period</a:t>
            </a:r>
          </a:p>
          <a:p>
            <a:pPr lvl="2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IN" dirty="0">
                <a:solidFill>
                  <a:srgbClr val="102940"/>
                </a:solidFill>
              </a:rPr>
              <a:t>Cambrian Period</a:t>
            </a:r>
          </a:p>
          <a:p>
            <a:pPr>
              <a:buNone/>
            </a:pPr>
            <a:br>
              <a:rPr lang="en-IN" sz="2000" dirty="0">
                <a:solidFill>
                  <a:srgbClr val="102940"/>
                </a:solidFill>
              </a:rPr>
            </a:br>
            <a:endParaRPr lang="en-IN" sz="2000" dirty="0">
              <a:solidFill>
                <a:srgbClr val="102940"/>
              </a:solidFill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7886700" cy="1325563"/>
          </a:xfrm>
        </p:spPr>
        <p:txBody>
          <a:bodyPr>
            <a:normAutofit/>
          </a:bodyPr>
          <a:lstStyle/>
          <a:p>
            <a:r>
              <a:rPr lang="en-IN" sz="2800" b="1" dirty="0">
                <a:solidFill>
                  <a:srgbClr val="C00000"/>
                </a:solidFill>
              </a:rPr>
              <a:t>Periods of the </a:t>
            </a:r>
            <a:r>
              <a:rPr lang="en-IN" sz="2800" b="1" dirty="0" err="1">
                <a:solidFill>
                  <a:srgbClr val="C00000"/>
                </a:solidFill>
              </a:rPr>
              <a:t>Paleozoic</a:t>
            </a:r>
            <a:r>
              <a:rPr lang="en-IN" sz="2800" b="1" dirty="0">
                <a:solidFill>
                  <a:srgbClr val="C00000"/>
                </a:solidFill>
              </a:rPr>
              <a:t> Era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0760F-9A57-4DEF-95EF-9C52A00B1948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  <p:transition>
    <p:cover dir="d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9658" y="851822"/>
            <a:ext cx="7886700" cy="1325563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rgbClr val="C00000"/>
                </a:solidFill>
              </a:rPr>
              <a:t>Cambrian</a:t>
            </a:r>
            <a:r>
              <a:rPr lang="en-IN" sz="2800" b="1" dirty="0">
                <a:solidFill>
                  <a:srgbClr val="C00000"/>
                </a:solidFill>
              </a:rPr>
              <a:t> Period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8147" y="2238580"/>
            <a:ext cx="7886700" cy="4351338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§"/>
            </a:pPr>
            <a:r>
              <a:rPr lang="en-US" sz="2000" dirty="0">
                <a:solidFill>
                  <a:srgbClr val="102940"/>
                </a:solidFill>
              </a:rPr>
              <a:t>The Cambrian spans from </a:t>
            </a:r>
            <a:r>
              <a:rPr lang="en-US" sz="2000" b="1" dirty="0">
                <a:solidFill>
                  <a:srgbClr val="102940"/>
                </a:solidFill>
              </a:rPr>
              <a:t>541 million</a:t>
            </a:r>
            <a:r>
              <a:rPr lang="en-US" sz="2000" dirty="0">
                <a:solidFill>
                  <a:srgbClr val="102940"/>
                </a:solidFill>
              </a:rPr>
              <a:t> years to </a:t>
            </a:r>
            <a:r>
              <a:rPr lang="en-US" sz="2000" b="1" dirty="0">
                <a:solidFill>
                  <a:srgbClr val="102940"/>
                </a:solidFill>
              </a:rPr>
              <a:t>485 million</a:t>
            </a:r>
            <a:r>
              <a:rPr lang="en-US" sz="2000" dirty="0">
                <a:solidFill>
                  <a:srgbClr val="102940"/>
                </a:solidFill>
              </a:rPr>
              <a:t> years ago and is the first period of the Paleozoic. </a:t>
            </a:r>
          </a:p>
          <a:p>
            <a:pPr>
              <a:buFont typeface="Wingdings" pitchFamily="2" charset="2"/>
              <a:buChar char="§"/>
            </a:pPr>
            <a:endParaRPr lang="en-US" sz="2000" dirty="0">
              <a:solidFill>
                <a:srgbClr val="102940"/>
              </a:solidFill>
            </a:endParaRPr>
          </a:p>
          <a:p>
            <a:pPr>
              <a:buFont typeface="Wingdings" pitchFamily="2" charset="2"/>
              <a:buChar char="§"/>
            </a:pPr>
            <a:r>
              <a:rPr lang="en-US" sz="2000" dirty="0">
                <a:solidFill>
                  <a:srgbClr val="102940"/>
                </a:solidFill>
              </a:rPr>
              <a:t>Creatures like algae evolved, but most of the water was populated by armored arthropods, like trilobites. </a:t>
            </a:r>
          </a:p>
          <a:p>
            <a:pPr>
              <a:buFont typeface="Wingdings" pitchFamily="2" charset="2"/>
              <a:buChar char="§"/>
            </a:pPr>
            <a:endParaRPr lang="en-US" sz="2000" dirty="0">
              <a:solidFill>
                <a:srgbClr val="102940"/>
              </a:solidFill>
            </a:endParaRPr>
          </a:p>
          <a:p>
            <a:pPr>
              <a:buFont typeface="Wingdings" pitchFamily="2" charset="2"/>
              <a:buChar char="§"/>
            </a:pPr>
            <a:r>
              <a:rPr lang="en-US" sz="2000" dirty="0">
                <a:solidFill>
                  <a:srgbClr val="102940"/>
                </a:solidFill>
              </a:rPr>
              <a:t>Almost all marine phyla evolved in this period. </a:t>
            </a:r>
          </a:p>
          <a:p>
            <a:pPr>
              <a:buFont typeface="Wingdings" pitchFamily="2" charset="2"/>
              <a:buChar char="§"/>
            </a:pPr>
            <a:endParaRPr lang="en-US" sz="2000" dirty="0">
              <a:solidFill>
                <a:srgbClr val="102940"/>
              </a:solidFill>
            </a:endParaRPr>
          </a:p>
          <a:p>
            <a:pPr>
              <a:buFont typeface="Wingdings" pitchFamily="2" charset="2"/>
              <a:buChar char="§"/>
            </a:pPr>
            <a:r>
              <a:rPr lang="en-US" sz="2000" dirty="0">
                <a:solidFill>
                  <a:srgbClr val="102940"/>
                </a:solidFill>
              </a:rPr>
              <a:t>During this time, the super-continent </a:t>
            </a:r>
            <a:r>
              <a:rPr lang="en-US" sz="2000" dirty="0" err="1">
                <a:solidFill>
                  <a:srgbClr val="102940"/>
                </a:solidFill>
              </a:rPr>
              <a:t>Rodinia</a:t>
            </a:r>
            <a:r>
              <a:rPr lang="en-US" sz="2000" dirty="0">
                <a:solidFill>
                  <a:srgbClr val="102940"/>
                </a:solidFill>
              </a:rPr>
              <a:t> begins to break up, most of which becomes the super-continent </a:t>
            </a:r>
            <a:r>
              <a:rPr lang="en-US" sz="2000" dirty="0" err="1">
                <a:solidFill>
                  <a:srgbClr val="102940"/>
                </a:solidFill>
              </a:rPr>
              <a:t>Gondwana</a:t>
            </a:r>
            <a:r>
              <a:rPr lang="en-US" sz="2000" dirty="0">
                <a:solidFill>
                  <a:srgbClr val="102940"/>
                </a:solidFill>
              </a:rPr>
              <a:t>. </a:t>
            </a:r>
            <a:endParaRPr lang="en-IN" sz="2000" dirty="0">
              <a:solidFill>
                <a:srgbClr val="10294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0760F-9A57-4DEF-95EF-9C52A00B1948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  <p:transition>
    <p:cover dir="d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upload.wikimedia.org/wikipedia/commons/4/49/Trilobite_Heinrich_Harder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777194" y="1061879"/>
            <a:ext cx="3680330" cy="2289448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634171" y="1061877"/>
            <a:ext cx="144534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102940"/>
                </a:solidFill>
              </a:rPr>
              <a:t>Trilobites</a:t>
            </a:r>
            <a:endParaRPr lang="en-IN" sz="2000" b="1" dirty="0"/>
          </a:p>
        </p:txBody>
      </p:sp>
      <p:pic>
        <p:nvPicPr>
          <p:cNvPr id="31746" name="Picture 2" descr="C:\Users\user\Desktop\earth2013-590x330.jpg"/>
          <p:cNvPicPr>
            <a:picLocks noChangeAspect="1" noChangeArrowheads="1"/>
          </p:cNvPicPr>
          <p:nvPr/>
        </p:nvPicPr>
        <p:blipFill>
          <a:blip r:embed="rId3"/>
          <a:srcRect l="18198" r="19563"/>
          <a:stretch>
            <a:fillRect/>
          </a:stretch>
        </p:blipFill>
        <p:spPr bwMode="auto">
          <a:xfrm>
            <a:off x="4616251" y="3790335"/>
            <a:ext cx="2888369" cy="2595715"/>
          </a:xfrm>
          <a:prstGeom prst="rect">
            <a:avLst/>
          </a:prstGeom>
          <a:noFill/>
        </p:spPr>
      </p:pic>
      <p:pic>
        <p:nvPicPr>
          <p:cNvPr id="31747" name="Picture 3" descr="C:\Users\user\Desktop\b0a127025d518d93869d30a404ab9a7a.jpg"/>
          <p:cNvPicPr>
            <a:picLocks noChangeAspect="1" noChangeArrowheads="1"/>
          </p:cNvPicPr>
          <p:nvPr/>
        </p:nvPicPr>
        <p:blipFill>
          <a:blip r:embed="rId4"/>
          <a:srcRect b="6479"/>
          <a:stretch>
            <a:fillRect/>
          </a:stretch>
        </p:blipFill>
        <p:spPr bwMode="auto">
          <a:xfrm>
            <a:off x="1761653" y="3760839"/>
            <a:ext cx="2618590" cy="2639961"/>
          </a:xfrm>
          <a:prstGeom prst="rect">
            <a:avLst/>
          </a:prstGeom>
          <a:noFill/>
        </p:spPr>
      </p:pic>
      <p:sp>
        <p:nvSpPr>
          <p:cNvPr id="9" name="Rectangle 8"/>
          <p:cNvSpPr/>
          <p:nvPr/>
        </p:nvSpPr>
        <p:spPr>
          <a:xfrm>
            <a:off x="751196" y="3790023"/>
            <a:ext cx="98969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 err="1">
                <a:solidFill>
                  <a:srgbClr val="102940"/>
                </a:solidFill>
              </a:rPr>
              <a:t>Rodinia</a:t>
            </a:r>
            <a:endParaRPr lang="en-IN" sz="2000" b="1" dirty="0">
              <a:solidFill>
                <a:srgbClr val="10294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540303" y="3790025"/>
            <a:ext cx="134088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 err="1">
                <a:solidFill>
                  <a:srgbClr val="102940"/>
                </a:solidFill>
              </a:rPr>
              <a:t>Gondwana</a:t>
            </a:r>
            <a:endParaRPr lang="en-IN" sz="2000" b="1" dirty="0">
              <a:solidFill>
                <a:srgbClr val="102940"/>
              </a:solidFill>
            </a:endParaRP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0760F-9A57-4DEF-95EF-9C52A00B1948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  <p:transition>
    <p:cover dir="d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2895" y="807575"/>
            <a:ext cx="7886700" cy="1325563"/>
          </a:xfrm>
        </p:spPr>
        <p:txBody>
          <a:bodyPr>
            <a:normAutofit/>
          </a:bodyPr>
          <a:lstStyle/>
          <a:p>
            <a:r>
              <a:rPr lang="en-IN" sz="2800" b="1" dirty="0">
                <a:solidFill>
                  <a:srgbClr val="C00000"/>
                </a:solidFill>
              </a:rPr>
              <a:t>Cambrian Explosion</a:t>
            </a:r>
            <a:endParaRPr lang="en-IN" sz="2800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3900" y="2123203"/>
            <a:ext cx="7886700" cy="4351338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§"/>
            </a:pPr>
            <a:r>
              <a:rPr lang="en-IN" sz="2000" dirty="0">
                <a:solidFill>
                  <a:srgbClr val="102940"/>
                </a:solidFill>
              </a:rPr>
              <a:t>The </a:t>
            </a:r>
            <a:r>
              <a:rPr lang="en-IN" sz="2000" b="1" dirty="0">
                <a:solidFill>
                  <a:srgbClr val="102940"/>
                </a:solidFill>
              </a:rPr>
              <a:t>Cambrian explosion</a:t>
            </a:r>
            <a:r>
              <a:rPr lang="en-IN" sz="2000" dirty="0">
                <a:solidFill>
                  <a:srgbClr val="102940"/>
                </a:solidFill>
              </a:rPr>
              <a:t> or  </a:t>
            </a:r>
            <a:r>
              <a:rPr lang="en-IN" sz="2000" b="1" dirty="0">
                <a:solidFill>
                  <a:srgbClr val="102940"/>
                </a:solidFill>
              </a:rPr>
              <a:t>Cambrian radiation</a:t>
            </a:r>
            <a:r>
              <a:rPr lang="en-IN" sz="2000" dirty="0">
                <a:solidFill>
                  <a:srgbClr val="102940"/>
                </a:solidFill>
              </a:rPr>
              <a:t>, was the relatively short evolutionary event, beginning around 542 million years ago.</a:t>
            </a:r>
          </a:p>
          <a:p>
            <a:pPr>
              <a:buFont typeface="Wingdings" pitchFamily="2" charset="2"/>
              <a:buChar char="§"/>
            </a:pPr>
            <a:endParaRPr lang="en-IN" sz="2000" dirty="0">
              <a:solidFill>
                <a:srgbClr val="102940"/>
              </a:solidFill>
            </a:endParaRPr>
          </a:p>
          <a:p>
            <a:pPr>
              <a:buFont typeface="Wingdings" pitchFamily="2" charset="2"/>
              <a:buChar char="§"/>
            </a:pPr>
            <a:r>
              <a:rPr lang="en-IN" sz="2000" dirty="0">
                <a:solidFill>
                  <a:srgbClr val="102940"/>
                </a:solidFill>
              </a:rPr>
              <a:t> In the Cambrian Period, during which most major animal phyla appeared, as indicated by the fossil record.</a:t>
            </a:r>
            <a:r>
              <a:rPr lang="en-IN" sz="2000" baseline="30000" dirty="0">
                <a:solidFill>
                  <a:srgbClr val="102940"/>
                </a:solidFill>
              </a:rPr>
              <a:t> </a:t>
            </a:r>
          </a:p>
          <a:p>
            <a:pPr>
              <a:buFont typeface="Wingdings" pitchFamily="2" charset="2"/>
              <a:buChar char="§"/>
            </a:pPr>
            <a:endParaRPr lang="en-IN" sz="2000" baseline="30000" dirty="0">
              <a:solidFill>
                <a:srgbClr val="102940"/>
              </a:solidFill>
            </a:endParaRPr>
          </a:p>
          <a:p>
            <a:pPr>
              <a:buFont typeface="Wingdings" pitchFamily="2" charset="2"/>
              <a:buChar char="§"/>
            </a:pPr>
            <a:r>
              <a:rPr lang="en-IN" sz="2000" dirty="0">
                <a:solidFill>
                  <a:srgbClr val="102940"/>
                </a:solidFill>
              </a:rPr>
              <a:t>Lasting for about the next </a:t>
            </a:r>
            <a:r>
              <a:rPr lang="en-IN" sz="2000" b="1" dirty="0">
                <a:solidFill>
                  <a:srgbClr val="102940"/>
                </a:solidFill>
              </a:rPr>
              <a:t>20–25 million </a:t>
            </a:r>
            <a:r>
              <a:rPr lang="en-IN" sz="2000" dirty="0">
                <a:solidFill>
                  <a:srgbClr val="102940"/>
                </a:solidFill>
              </a:rPr>
              <a:t>years, it resulted in the divergence of most modern metazoan phyla. </a:t>
            </a:r>
          </a:p>
          <a:p>
            <a:pPr>
              <a:buFont typeface="Wingdings" pitchFamily="2" charset="2"/>
              <a:buChar char="§"/>
            </a:pPr>
            <a:endParaRPr lang="en-IN" sz="2000" dirty="0">
              <a:solidFill>
                <a:srgbClr val="102940"/>
              </a:solidFill>
            </a:endParaRPr>
          </a:p>
          <a:p>
            <a:pPr>
              <a:buFont typeface="Wingdings" pitchFamily="2" charset="2"/>
              <a:buChar char="§"/>
            </a:pPr>
            <a:r>
              <a:rPr lang="en-IN" sz="2000" dirty="0">
                <a:solidFill>
                  <a:srgbClr val="102940"/>
                </a:solidFill>
              </a:rPr>
              <a:t>Additionally, the event was accompanied by major diversification of other organisms.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0760F-9A57-4DEF-95EF-9C52A00B1948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  <p:transition>
    <p:cover dir="d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3398" y="719078"/>
            <a:ext cx="7886700" cy="1325563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rgbClr val="C00000"/>
                </a:solidFill>
              </a:rPr>
              <a:t>Ordovician </a:t>
            </a:r>
            <a:r>
              <a:rPr lang="en-IN" sz="2800" b="1" dirty="0">
                <a:solidFill>
                  <a:srgbClr val="C00000"/>
                </a:solidFill>
              </a:rPr>
              <a:t>Period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828800"/>
            <a:ext cx="7886700" cy="4840646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§"/>
            </a:pPr>
            <a:r>
              <a:rPr lang="en-US" sz="2000" dirty="0">
                <a:solidFill>
                  <a:srgbClr val="102940"/>
                </a:solidFill>
              </a:rPr>
              <a:t>The Ordovician spans from 485 million years to 443 million years ago. </a:t>
            </a:r>
          </a:p>
          <a:p>
            <a:pPr>
              <a:buFont typeface="Wingdings" pitchFamily="2" charset="2"/>
              <a:buChar char="§"/>
            </a:pPr>
            <a:r>
              <a:rPr lang="en-US" sz="2000" dirty="0">
                <a:solidFill>
                  <a:srgbClr val="102940"/>
                </a:solidFill>
              </a:rPr>
              <a:t>The Ordovician is a time in Earth's history in which many species still prevalent today evolved, such as </a:t>
            </a:r>
            <a:r>
              <a:rPr lang="en-US" sz="2000" dirty="0">
                <a:solidFill>
                  <a:srgbClr val="C00000"/>
                </a:solidFill>
              </a:rPr>
              <a:t>primitive fish, cephalopods, and coral.</a:t>
            </a:r>
            <a:r>
              <a:rPr lang="en-US" sz="2000" dirty="0">
                <a:solidFill>
                  <a:srgbClr val="102940"/>
                </a:solidFill>
              </a:rPr>
              <a:t> The most common forms of life, however, were snails, trilobites and shellfish. </a:t>
            </a:r>
          </a:p>
          <a:p>
            <a:pPr>
              <a:buFont typeface="Wingdings" pitchFamily="2" charset="2"/>
              <a:buChar char="§"/>
            </a:pPr>
            <a:r>
              <a:rPr lang="en-US" sz="2000" dirty="0">
                <a:solidFill>
                  <a:srgbClr val="102940"/>
                </a:solidFill>
              </a:rPr>
              <a:t>More importantly, the first arthropods went ashore to colonize the empty continent of </a:t>
            </a:r>
            <a:r>
              <a:rPr lang="en-US" sz="2000" dirty="0" err="1">
                <a:solidFill>
                  <a:srgbClr val="102940"/>
                </a:solidFill>
              </a:rPr>
              <a:t>Gondwana</a:t>
            </a:r>
            <a:r>
              <a:rPr lang="en-US" sz="2000" dirty="0">
                <a:solidFill>
                  <a:srgbClr val="102940"/>
                </a:solidFill>
              </a:rPr>
              <a:t>. </a:t>
            </a:r>
          </a:p>
          <a:p>
            <a:pPr>
              <a:buFont typeface="Wingdings" pitchFamily="2" charset="2"/>
              <a:buChar char="§"/>
            </a:pPr>
            <a:endParaRPr lang="en-US" sz="2000" dirty="0">
              <a:solidFill>
                <a:srgbClr val="102940"/>
              </a:solidFill>
            </a:endParaRPr>
          </a:p>
          <a:p>
            <a:pPr>
              <a:buFont typeface="Wingdings" pitchFamily="2" charset="2"/>
              <a:buChar char="§"/>
            </a:pPr>
            <a:endParaRPr lang="en-IN" sz="2000" dirty="0">
              <a:solidFill>
                <a:srgbClr val="102940"/>
              </a:solidFill>
            </a:endParaRPr>
          </a:p>
        </p:txBody>
      </p:sp>
      <p:pic>
        <p:nvPicPr>
          <p:cNvPr id="34818" name="Picture 2" descr="http://www.penndixie.org/paleo/fossils/ceph/ceph1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572" y="4468761"/>
            <a:ext cx="3115663" cy="2110862"/>
          </a:xfrm>
          <a:prstGeom prst="rect">
            <a:avLst/>
          </a:prstGeom>
          <a:noFill/>
        </p:spPr>
      </p:pic>
      <p:pic>
        <p:nvPicPr>
          <p:cNvPr id="34822" name="Picture 6" descr="http://www.fossilmuseum.net/Fossil_Galleries/TrilobitesNevada/Olenellus-terminatus/Olenellus-terminatus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429720" y="4468761"/>
            <a:ext cx="2816803" cy="2112603"/>
          </a:xfrm>
          <a:prstGeom prst="rect">
            <a:avLst/>
          </a:prstGeom>
          <a:noFill/>
        </p:spPr>
      </p:pic>
      <p:pic>
        <p:nvPicPr>
          <p:cNvPr id="34824" name="Picture 8" descr="http://www.sussexvt.k12.de.us/science/The%20History%20of%20the%20World%20Secrets%20of%20the%20Ancient%20Past/Silurian%20period_files/image003.gi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326027" y="4454013"/>
            <a:ext cx="2626244" cy="2123765"/>
          </a:xfrm>
          <a:prstGeom prst="rect">
            <a:avLst/>
          </a:prstGeom>
          <a:noFill/>
        </p:spPr>
      </p:pic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0760F-9A57-4DEF-95EF-9C52A00B1948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  <p:transition>
    <p:cover dir="d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7886700" cy="1325563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rgbClr val="C00000"/>
                </a:solidFill>
              </a:rPr>
              <a:t>Ordovician-Silurian Mass Extinction</a:t>
            </a:r>
            <a:br>
              <a:rPr lang="en-IN" sz="2800" b="1" dirty="0">
                <a:solidFill>
                  <a:srgbClr val="C00000"/>
                </a:solidFill>
              </a:rPr>
            </a:br>
            <a:endParaRPr lang="en-IN" sz="2800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7886700" cy="888079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000" dirty="0">
                <a:solidFill>
                  <a:srgbClr val="102940"/>
                </a:solidFill>
              </a:rPr>
              <a:t>443 million years ago</a:t>
            </a:r>
          </a:p>
          <a:p>
            <a:endParaRPr lang="en-US" sz="2000" dirty="0">
              <a:solidFill>
                <a:srgbClr val="102940"/>
              </a:solidFill>
            </a:endParaRPr>
          </a:p>
          <a:p>
            <a:endParaRPr lang="en-IN" sz="2000" dirty="0">
              <a:solidFill>
                <a:srgbClr val="102940"/>
              </a:solidFill>
            </a:endParaRPr>
          </a:p>
          <a:p>
            <a:pPr>
              <a:buNone/>
            </a:pPr>
            <a:br>
              <a:rPr lang="en-US" sz="2000" dirty="0">
                <a:solidFill>
                  <a:srgbClr val="102940"/>
                </a:solidFill>
              </a:rPr>
            </a:br>
            <a:r>
              <a:rPr lang="en-US" sz="2000" dirty="0">
                <a:solidFill>
                  <a:srgbClr val="102940"/>
                </a:solidFill>
              </a:rPr>
              <a:t> </a:t>
            </a:r>
            <a:endParaRPr lang="en-IN" sz="2000" dirty="0">
              <a:solidFill>
                <a:srgbClr val="102940"/>
              </a:solidFill>
            </a:endParaRPr>
          </a:p>
          <a:p>
            <a:endParaRPr lang="en-IN" sz="2000" dirty="0">
              <a:solidFill>
                <a:srgbClr val="102940"/>
              </a:solidFill>
            </a:endParaRPr>
          </a:p>
        </p:txBody>
      </p:sp>
      <p:pic>
        <p:nvPicPr>
          <p:cNvPr id="5" name="Picture 4" descr="http://ichef.bbci.co.uk/naturelibrary/images/ic/credit/640x395/o/or/ordovician-silurian_extinction_event/ordovician-silurian_extinction_event_1.jpg"/>
          <p:cNvPicPr/>
          <p:nvPr/>
        </p:nvPicPr>
        <p:blipFill>
          <a:blip r:embed="rId3"/>
          <a:srcRect b="6268"/>
          <a:stretch>
            <a:fillRect/>
          </a:stretch>
        </p:blipFill>
        <p:spPr bwMode="auto">
          <a:xfrm>
            <a:off x="304800" y="1676400"/>
            <a:ext cx="3429000" cy="3124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0760F-9A57-4DEF-95EF-9C52A00B1948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0732B365-A37C-40A0-9B3C-164E0812D341}"/>
              </a:ext>
            </a:extLst>
          </p:cNvPr>
          <p:cNvSpPr txBox="1">
            <a:spLocks/>
          </p:cNvSpPr>
          <p:nvPr/>
        </p:nvSpPr>
        <p:spPr>
          <a:xfrm>
            <a:off x="4057650" y="1128216"/>
            <a:ext cx="4629150" cy="52281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>
                <a:solidFill>
                  <a:srgbClr val="102940"/>
                </a:solidFill>
              </a:rPr>
              <a:t>An </a:t>
            </a:r>
            <a:r>
              <a:rPr lang="en-US" sz="2000" b="1" dirty="0">
                <a:solidFill>
                  <a:srgbClr val="102940"/>
                </a:solidFill>
              </a:rPr>
              <a:t>ice age </a:t>
            </a:r>
            <a:r>
              <a:rPr lang="en-US" sz="2000" dirty="0">
                <a:solidFill>
                  <a:srgbClr val="102940"/>
                </a:solidFill>
              </a:rPr>
              <a:t>has been blamed for the extinction - a huge ice sheet in the southern hemisphere caused climate change and a fall in sea level, and changed the chemistry of the oceans.</a:t>
            </a:r>
          </a:p>
          <a:p>
            <a:endParaRPr lang="en-US" sz="2000" dirty="0">
              <a:solidFill>
                <a:srgbClr val="102940"/>
              </a:solidFill>
            </a:endParaRPr>
          </a:p>
          <a:p>
            <a:r>
              <a:rPr lang="en-US" sz="2000" dirty="0">
                <a:solidFill>
                  <a:srgbClr val="102940"/>
                </a:solidFill>
              </a:rPr>
              <a:t>During the Ordovician, most life was in the sea, so it was sea creatures such as trilobites, brachiopods and graptolites that were drastically reduced in number.</a:t>
            </a:r>
          </a:p>
          <a:p>
            <a:endParaRPr lang="en-US" sz="2000" dirty="0">
              <a:solidFill>
                <a:srgbClr val="102940"/>
              </a:solidFill>
            </a:endParaRPr>
          </a:p>
          <a:p>
            <a:r>
              <a:rPr lang="en-US" sz="2000" dirty="0">
                <a:solidFill>
                  <a:srgbClr val="102940"/>
                </a:solidFill>
              </a:rPr>
              <a:t>In all, some 85% of sea life was wiped out. in which 60% of marine invertebrates and 25% of families went extinct. Created </a:t>
            </a:r>
            <a:r>
              <a:rPr lang="en-US" sz="2000" b="1" dirty="0">
                <a:solidFill>
                  <a:srgbClr val="102940"/>
                </a:solidFill>
              </a:rPr>
              <a:t>the snowball earth. </a:t>
            </a:r>
            <a:endParaRPr lang="en-IN" sz="2000" b="1" dirty="0">
              <a:solidFill>
                <a:srgbClr val="102940"/>
              </a:solidFill>
            </a:endParaRPr>
          </a:p>
          <a:p>
            <a:endParaRPr lang="en-IN" sz="2000" dirty="0"/>
          </a:p>
          <a:p>
            <a:endParaRPr lang="en-IN" sz="2000" dirty="0"/>
          </a:p>
        </p:txBody>
      </p:sp>
    </p:spTree>
  </p:cSld>
  <p:clrMapOvr>
    <a:masterClrMapping/>
  </p:clrMapOvr>
  <p:transition>
    <p:cover dir="d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1805" y="381000"/>
            <a:ext cx="7886700" cy="1325563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rgbClr val="C00000"/>
                </a:solidFill>
              </a:rPr>
              <a:t>Snowball Earth</a:t>
            </a:r>
            <a:br>
              <a:rPr lang="en-IN" sz="2800" b="1" dirty="0">
                <a:solidFill>
                  <a:srgbClr val="C00000"/>
                </a:solidFill>
              </a:rPr>
            </a:br>
            <a:endParaRPr lang="en-IN" sz="2800" dirty="0">
              <a:solidFill>
                <a:srgbClr val="C00000"/>
              </a:solidFill>
            </a:endParaRPr>
          </a:p>
        </p:txBody>
      </p:sp>
      <p:pic>
        <p:nvPicPr>
          <p:cNvPr id="4" name="Content Placeholder 3" descr="http://ichef.bbci.co.uk/naturelibrary/images/ic/credit/640x395/s/sn/snowball_earth/snowball_earth_1.jp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219200" y="1524000"/>
            <a:ext cx="5852160" cy="3611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0760F-9A57-4DEF-95EF-9C52A00B1948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  <p:transition>
    <p:cover dir="d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954050"/>
            <a:ext cx="7886700" cy="1325563"/>
          </a:xfrm>
        </p:spPr>
        <p:txBody>
          <a:bodyPr>
            <a:normAutofit/>
          </a:bodyPr>
          <a:lstStyle/>
          <a:p>
            <a:r>
              <a:rPr lang="en-IN" sz="2800" b="1" dirty="0">
                <a:solidFill>
                  <a:srgbClr val="C00000"/>
                </a:solidFill>
              </a:rPr>
              <a:t>Silurian Period</a:t>
            </a:r>
            <a:br>
              <a:rPr lang="en-IN" sz="2800" b="1" dirty="0">
                <a:solidFill>
                  <a:srgbClr val="C00000"/>
                </a:solidFill>
              </a:rPr>
            </a:br>
            <a:endParaRPr lang="en-IN" sz="2800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987853"/>
            <a:ext cx="7886700" cy="4351338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§"/>
            </a:pPr>
            <a:r>
              <a:rPr lang="en-IN" sz="2000" dirty="0">
                <a:solidFill>
                  <a:srgbClr val="102940"/>
                </a:solidFill>
              </a:rPr>
              <a:t>The Silurian spans from 443 million years to 419 million years ago. The Silurian saw the healing of the earth that recovered from the </a:t>
            </a:r>
            <a:r>
              <a:rPr lang="en-IN" sz="2000" b="1" dirty="0">
                <a:solidFill>
                  <a:srgbClr val="102940"/>
                </a:solidFill>
              </a:rPr>
              <a:t>snowball earth. </a:t>
            </a:r>
          </a:p>
          <a:p>
            <a:pPr>
              <a:buFont typeface="Wingdings" pitchFamily="2" charset="2"/>
              <a:buChar char="§"/>
            </a:pPr>
            <a:r>
              <a:rPr lang="en-IN" sz="2000" dirty="0">
                <a:solidFill>
                  <a:srgbClr val="102940"/>
                </a:solidFill>
              </a:rPr>
              <a:t>This period saw the mass evolution of fish, as jaw-less fish became more numerous, jawed fish evolved, and the first freshwater fish evolved, though arthropods, such as sea scorpions, were still apex predators.</a:t>
            </a:r>
          </a:p>
          <a:p>
            <a:pPr>
              <a:buFont typeface="Wingdings" pitchFamily="2" charset="2"/>
              <a:buChar char="§"/>
            </a:pPr>
            <a:endParaRPr lang="en-IN" sz="2000" dirty="0">
              <a:solidFill>
                <a:srgbClr val="102940"/>
              </a:solidFill>
            </a:endParaRPr>
          </a:p>
        </p:txBody>
      </p:sp>
      <p:pic>
        <p:nvPicPr>
          <p:cNvPr id="38914" name="Picture 2" descr="http://www.luontoportti.com/suomi/images/1045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200" y="4368202"/>
            <a:ext cx="3784493" cy="2489798"/>
          </a:xfrm>
          <a:prstGeom prst="rect">
            <a:avLst/>
          </a:prstGeom>
          <a:noFill/>
        </p:spPr>
      </p:pic>
      <p:pic>
        <p:nvPicPr>
          <p:cNvPr id="38916" name="Picture 4" descr="http://www.thefossilforum.com/uploads/monthly_01_2012/post-4301-0-53424700-132555303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76800" y="4380935"/>
            <a:ext cx="3444669" cy="2477065"/>
          </a:xfrm>
          <a:prstGeom prst="rect">
            <a:avLst/>
          </a:prstGeom>
          <a:noFill/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0760F-9A57-4DEF-95EF-9C52A00B1948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  <p:transition>
    <p:cover dir="d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0939" y="1869865"/>
            <a:ext cx="8058150" cy="4663665"/>
          </a:xfrm>
        </p:spPr>
        <p:txBody>
          <a:bodyPr>
            <a:normAutofit/>
          </a:bodyPr>
          <a:lstStyle/>
          <a:p>
            <a:r>
              <a:rPr lang="en-IN" sz="2000" b="1" dirty="0">
                <a:solidFill>
                  <a:srgbClr val="102940"/>
                </a:solidFill>
              </a:rPr>
              <a:t>Fully terrestrial life evolved</a:t>
            </a:r>
            <a:r>
              <a:rPr lang="en-IN" sz="2000" dirty="0">
                <a:solidFill>
                  <a:srgbClr val="102940"/>
                </a:solidFill>
              </a:rPr>
              <a:t>, which included early arachnids, fungi, and centipedes. </a:t>
            </a:r>
          </a:p>
          <a:p>
            <a:r>
              <a:rPr lang="en-IN" sz="2000" dirty="0">
                <a:solidFill>
                  <a:srgbClr val="102940"/>
                </a:solidFill>
              </a:rPr>
              <a:t>Also, the evolution of vascular plant allowed plants to gain a foothold on land. </a:t>
            </a:r>
          </a:p>
          <a:p>
            <a:endParaRPr lang="en-IN" sz="2000" dirty="0">
              <a:solidFill>
                <a:srgbClr val="102940"/>
              </a:solidFill>
            </a:endParaRPr>
          </a:p>
        </p:txBody>
      </p:sp>
      <p:pic>
        <p:nvPicPr>
          <p:cNvPr id="35842" name="Picture 2" descr="http://www.backwaterreptiles.com/images/insects/vietnamese-centipede-for-sal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6804" y="3582063"/>
            <a:ext cx="4572000" cy="2962276"/>
          </a:xfrm>
          <a:prstGeom prst="rect">
            <a:avLst/>
          </a:prstGeom>
          <a:noFill/>
        </p:spPr>
      </p:pic>
      <p:pic>
        <p:nvPicPr>
          <p:cNvPr id="35844" name="Picture 4" descr="http://botany.org/PlantImages/Conant/CA08-003_70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56870" y="3598607"/>
            <a:ext cx="3606718" cy="2705039"/>
          </a:xfrm>
          <a:prstGeom prst="rect">
            <a:avLst/>
          </a:prstGeom>
          <a:noFill/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0760F-9A57-4DEF-95EF-9C52A00B1948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  <p:transition>
    <p:cover dir="d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49" y="1825625"/>
            <a:ext cx="8282875" cy="3764014"/>
          </a:xfrm>
        </p:spPr>
        <p:txBody>
          <a:bodyPr>
            <a:normAutofit/>
          </a:bodyPr>
          <a:lstStyle/>
          <a:p>
            <a:r>
              <a:rPr lang="en-IN" sz="2000" dirty="0">
                <a:solidFill>
                  <a:srgbClr val="102940"/>
                </a:solidFill>
              </a:rPr>
              <a:t>During this time, there are four continents:</a:t>
            </a:r>
          </a:p>
          <a:p>
            <a:endParaRPr lang="en-IN" sz="2000" dirty="0">
              <a:solidFill>
                <a:srgbClr val="102940"/>
              </a:solidFill>
            </a:endParaRPr>
          </a:p>
          <a:p>
            <a:pPr>
              <a:buFont typeface="Wingdings" pitchFamily="2" charset="2"/>
              <a:buChar char="ü"/>
            </a:pPr>
            <a:r>
              <a:rPr lang="en-IN" sz="2000" b="1" dirty="0" err="1">
                <a:solidFill>
                  <a:srgbClr val="102940"/>
                </a:solidFill>
              </a:rPr>
              <a:t>Gondwana</a:t>
            </a:r>
            <a:r>
              <a:rPr lang="en-IN" sz="2000" b="1" dirty="0">
                <a:solidFill>
                  <a:srgbClr val="102940"/>
                </a:solidFill>
              </a:rPr>
              <a:t> ;</a:t>
            </a:r>
            <a:r>
              <a:rPr lang="en-IN" sz="2000" dirty="0">
                <a:solidFill>
                  <a:srgbClr val="102940"/>
                </a:solidFill>
              </a:rPr>
              <a:t> Africa, South America, Australia, Antarctica, Siberia.</a:t>
            </a:r>
          </a:p>
          <a:p>
            <a:pPr>
              <a:buFont typeface="Wingdings" pitchFamily="2" charset="2"/>
              <a:buChar char="ü"/>
            </a:pPr>
            <a:r>
              <a:rPr lang="en-IN" sz="2000" b="1" dirty="0" err="1">
                <a:solidFill>
                  <a:srgbClr val="102940"/>
                </a:solidFill>
              </a:rPr>
              <a:t>Laurentia</a:t>
            </a:r>
            <a:r>
              <a:rPr lang="en-IN" sz="2000" b="1" dirty="0">
                <a:solidFill>
                  <a:srgbClr val="102940"/>
                </a:solidFill>
              </a:rPr>
              <a:t> ;</a:t>
            </a:r>
            <a:r>
              <a:rPr lang="en-IN" sz="2000" dirty="0">
                <a:solidFill>
                  <a:srgbClr val="102940"/>
                </a:solidFill>
              </a:rPr>
              <a:t> North America</a:t>
            </a:r>
          </a:p>
          <a:p>
            <a:pPr>
              <a:buFont typeface="Wingdings" pitchFamily="2" charset="2"/>
              <a:buChar char="ü"/>
            </a:pPr>
            <a:r>
              <a:rPr lang="en-IN" sz="2000" b="1" dirty="0" err="1">
                <a:solidFill>
                  <a:srgbClr val="102940"/>
                </a:solidFill>
              </a:rPr>
              <a:t>Baltica</a:t>
            </a:r>
            <a:r>
              <a:rPr lang="en-IN" sz="2000" b="1" dirty="0">
                <a:solidFill>
                  <a:srgbClr val="102940"/>
                </a:solidFill>
              </a:rPr>
              <a:t> ;</a:t>
            </a:r>
            <a:r>
              <a:rPr lang="en-IN" sz="2000" dirty="0">
                <a:solidFill>
                  <a:srgbClr val="102940"/>
                </a:solidFill>
              </a:rPr>
              <a:t>  Northern Europe</a:t>
            </a:r>
          </a:p>
          <a:p>
            <a:pPr>
              <a:buFont typeface="Wingdings" pitchFamily="2" charset="2"/>
              <a:buChar char="ü"/>
            </a:pPr>
            <a:r>
              <a:rPr lang="en-IN" sz="2000" b="1" dirty="0" err="1">
                <a:solidFill>
                  <a:srgbClr val="102940"/>
                </a:solidFill>
              </a:rPr>
              <a:t>Avalonia</a:t>
            </a:r>
            <a:r>
              <a:rPr lang="en-IN" sz="2000" dirty="0">
                <a:solidFill>
                  <a:srgbClr val="102940"/>
                </a:solidFill>
              </a:rPr>
              <a:t> ; Western Europe</a:t>
            </a:r>
          </a:p>
          <a:p>
            <a:pPr>
              <a:buNone/>
            </a:pPr>
            <a:endParaRPr lang="en-IN" sz="2000" dirty="0">
              <a:solidFill>
                <a:srgbClr val="102940"/>
              </a:solidFill>
            </a:endParaRPr>
          </a:p>
          <a:p>
            <a:pPr>
              <a:buNone/>
            </a:pPr>
            <a:r>
              <a:rPr lang="en-IN" sz="2000" dirty="0">
                <a:solidFill>
                  <a:srgbClr val="102940"/>
                </a:solidFill>
              </a:rPr>
              <a:t> The recent rise in sea levels provided many new species to thrive in water. </a:t>
            </a:r>
          </a:p>
          <a:p>
            <a:endParaRPr lang="en-IN" sz="2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0760F-9A57-4DEF-95EF-9C52A00B1948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  <p:transition>
    <p:cover dir="d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645338"/>
            <a:ext cx="7886700" cy="1325563"/>
          </a:xfrm>
        </p:spPr>
        <p:txBody>
          <a:bodyPr>
            <a:normAutofit/>
          </a:bodyPr>
          <a:lstStyle/>
          <a:p>
            <a:r>
              <a:rPr lang="en-IN" sz="2800" b="1" dirty="0">
                <a:solidFill>
                  <a:srgbClr val="C00000"/>
                </a:solidFill>
              </a:rPr>
              <a:t>Devonian Period</a:t>
            </a:r>
            <a:endParaRPr lang="en-IN" sz="2800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99365"/>
            <a:ext cx="7886700" cy="4351338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§"/>
            </a:pPr>
            <a:r>
              <a:rPr lang="en-IN" sz="2000" dirty="0">
                <a:solidFill>
                  <a:srgbClr val="102940"/>
                </a:solidFill>
              </a:rPr>
              <a:t>The Devonian spans from 419 million years to 359 million years ago. </a:t>
            </a:r>
          </a:p>
          <a:p>
            <a:pPr>
              <a:buFont typeface="Wingdings" pitchFamily="2" charset="2"/>
              <a:buChar char="§"/>
            </a:pPr>
            <a:endParaRPr lang="en-IN" sz="2000" dirty="0">
              <a:solidFill>
                <a:srgbClr val="102940"/>
              </a:solidFill>
            </a:endParaRPr>
          </a:p>
          <a:p>
            <a:pPr>
              <a:buFont typeface="Wingdings" pitchFamily="2" charset="2"/>
              <a:buChar char="§"/>
            </a:pPr>
            <a:r>
              <a:rPr lang="en-IN" sz="2000" dirty="0">
                <a:solidFill>
                  <a:srgbClr val="102940"/>
                </a:solidFill>
              </a:rPr>
              <a:t>Also known as </a:t>
            </a:r>
            <a:r>
              <a:rPr lang="en-IN" sz="2000" b="1" dirty="0">
                <a:solidFill>
                  <a:srgbClr val="102940"/>
                </a:solidFill>
              </a:rPr>
              <a:t>"The Age of the Fish", </a:t>
            </a:r>
            <a:r>
              <a:rPr lang="en-IN" sz="2000" dirty="0">
                <a:solidFill>
                  <a:srgbClr val="102940"/>
                </a:solidFill>
              </a:rPr>
              <a:t>the Devonian features a huge diversification of fish, including </a:t>
            </a:r>
            <a:r>
              <a:rPr lang="en-IN" sz="2000" dirty="0" err="1">
                <a:solidFill>
                  <a:srgbClr val="102940"/>
                </a:solidFill>
              </a:rPr>
              <a:t>armored</a:t>
            </a:r>
            <a:r>
              <a:rPr lang="en-IN" sz="2000" dirty="0">
                <a:solidFill>
                  <a:srgbClr val="102940"/>
                </a:solidFill>
              </a:rPr>
              <a:t> fish like </a:t>
            </a:r>
            <a:r>
              <a:rPr lang="en-IN" sz="2000" dirty="0" err="1">
                <a:solidFill>
                  <a:srgbClr val="102940"/>
                </a:solidFill>
              </a:rPr>
              <a:t>Dunkleosteus</a:t>
            </a:r>
            <a:r>
              <a:rPr lang="en-IN" sz="2000" dirty="0">
                <a:solidFill>
                  <a:srgbClr val="102940"/>
                </a:solidFill>
              </a:rPr>
              <a:t> and lobe-finned fish which eventually evolved into the first </a:t>
            </a:r>
            <a:r>
              <a:rPr lang="en-IN" sz="2000" dirty="0" err="1">
                <a:solidFill>
                  <a:srgbClr val="102940"/>
                </a:solidFill>
              </a:rPr>
              <a:t>tetrapods</a:t>
            </a:r>
            <a:r>
              <a:rPr lang="en-IN" sz="2000" dirty="0">
                <a:solidFill>
                  <a:srgbClr val="102940"/>
                </a:solidFill>
              </a:rPr>
              <a:t>. </a:t>
            </a:r>
          </a:p>
        </p:txBody>
      </p:sp>
      <p:pic>
        <p:nvPicPr>
          <p:cNvPr id="41986" name="Picture 2" descr="http://m1.paperblog.com/i/19/199433/fieras-extintas-dunkleosteus-L-1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5481" y="3987687"/>
            <a:ext cx="3500327" cy="2472107"/>
          </a:xfrm>
          <a:prstGeom prst="rect">
            <a:avLst/>
          </a:prstGeom>
          <a:noFill/>
        </p:spPr>
      </p:pic>
      <p:pic>
        <p:nvPicPr>
          <p:cNvPr id="41988" name="Picture 4" descr="https://upload.wikimedia.org/wikipedia/commons/b/b5/Guiyu_BW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03112" y="3996813"/>
            <a:ext cx="4228291" cy="2462980"/>
          </a:xfrm>
          <a:prstGeom prst="rect">
            <a:avLst/>
          </a:prstGeom>
          <a:noFill/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0760F-9A57-4DEF-95EF-9C52A00B1948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  <p:transition>
    <p:cover dir="d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244071"/>
            <a:ext cx="7886700" cy="4351338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§"/>
            </a:pPr>
            <a:r>
              <a:rPr lang="en-IN" sz="2000" dirty="0">
                <a:solidFill>
                  <a:srgbClr val="102940"/>
                </a:solidFill>
              </a:rPr>
              <a:t>On land, plant groups diversified incredibly in an event known as the </a:t>
            </a:r>
            <a:r>
              <a:rPr lang="en-IN" sz="2000" b="1" dirty="0">
                <a:solidFill>
                  <a:srgbClr val="102940"/>
                </a:solidFill>
              </a:rPr>
              <a:t>Devonian Explosion </a:t>
            </a:r>
            <a:r>
              <a:rPr lang="en-IN" sz="2000" dirty="0">
                <a:solidFill>
                  <a:srgbClr val="102940"/>
                </a:solidFill>
              </a:rPr>
              <a:t>where the first trees evolved, as well as seeds. </a:t>
            </a:r>
          </a:p>
          <a:p>
            <a:pPr>
              <a:buFont typeface="Wingdings" pitchFamily="2" charset="2"/>
              <a:buChar char="§"/>
            </a:pPr>
            <a:r>
              <a:rPr lang="en-IN" sz="2000" dirty="0">
                <a:solidFill>
                  <a:srgbClr val="102940"/>
                </a:solidFill>
              </a:rPr>
              <a:t>This event also diversified arthropod life. </a:t>
            </a:r>
          </a:p>
          <a:p>
            <a:pPr>
              <a:buFont typeface="Wingdings" pitchFamily="2" charset="2"/>
              <a:buChar char="§"/>
            </a:pPr>
            <a:endParaRPr lang="en-IN" sz="2000" dirty="0">
              <a:solidFill>
                <a:srgbClr val="102940"/>
              </a:solidFill>
            </a:endParaRPr>
          </a:p>
          <a:p>
            <a:pPr>
              <a:buFont typeface="Wingdings" pitchFamily="2" charset="2"/>
              <a:buChar char="§"/>
            </a:pPr>
            <a:r>
              <a:rPr lang="en-IN" sz="2000" dirty="0">
                <a:solidFill>
                  <a:srgbClr val="102940"/>
                </a:solidFill>
              </a:rPr>
              <a:t>The </a:t>
            </a:r>
            <a:r>
              <a:rPr lang="en-IN" sz="2000" b="1" dirty="0">
                <a:solidFill>
                  <a:srgbClr val="102940"/>
                </a:solidFill>
              </a:rPr>
              <a:t>first amphibians </a:t>
            </a:r>
            <a:r>
              <a:rPr lang="en-IN" sz="2000" dirty="0">
                <a:solidFill>
                  <a:srgbClr val="102940"/>
                </a:solidFill>
              </a:rPr>
              <a:t>also evolved, and the fish were now at the top of the food chain.</a:t>
            </a:r>
          </a:p>
          <a:p>
            <a:pPr>
              <a:buFont typeface="Wingdings" pitchFamily="2" charset="2"/>
              <a:buChar char="§"/>
            </a:pPr>
            <a:endParaRPr lang="en-IN" sz="2000" dirty="0">
              <a:solidFill>
                <a:srgbClr val="102940"/>
              </a:solidFill>
            </a:endParaRPr>
          </a:p>
          <a:p>
            <a:pPr>
              <a:buFont typeface="Wingdings" pitchFamily="2" charset="2"/>
              <a:buChar char="§"/>
            </a:pPr>
            <a:r>
              <a:rPr lang="en-IN" sz="2000" dirty="0">
                <a:solidFill>
                  <a:srgbClr val="102940"/>
                </a:solidFill>
              </a:rPr>
              <a:t> Near the end of the Devonian, 70% of all species went extinct in an event known as the Late Devonian extinction. and is the second mass extinction event the world has seen. </a:t>
            </a:r>
          </a:p>
          <a:p>
            <a:pPr>
              <a:buFont typeface="Wingdings" pitchFamily="2" charset="2"/>
              <a:buChar char="§"/>
            </a:pPr>
            <a:endParaRPr lang="en-IN" sz="2000" dirty="0">
              <a:solidFill>
                <a:srgbClr val="102940"/>
              </a:solidFill>
            </a:endParaRPr>
          </a:p>
          <a:p>
            <a:endParaRPr lang="en-IN" sz="2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0760F-9A57-4DEF-95EF-9C52A00B1948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  <p:transition>
    <p:cover dir="d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28600"/>
            <a:ext cx="7886700" cy="1325563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rgbClr val="C00000"/>
                </a:solidFill>
              </a:rPr>
              <a:t>Late Devonian Mass Extinction</a:t>
            </a:r>
            <a:br>
              <a:rPr lang="en-IN" sz="2800" b="1" dirty="0">
                <a:solidFill>
                  <a:srgbClr val="C00000"/>
                </a:solidFill>
              </a:rPr>
            </a:br>
            <a:endParaRPr lang="en-IN" sz="2800" dirty="0">
              <a:solidFill>
                <a:srgbClr val="C00000"/>
              </a:solidFill>
            </a:endParaRPr>
          </a:p>
        </p:txBody>
      </p:sp>
      <p:pic>
        <p:nvPicPr>
          <p:cNvPr id="4" name="Content Placeholder 3" descr="http://ichef.bbci.co.uk/naturelibrary/images/ic/credit/640x395/l/la/late_devonian_extinction/late_devonian_extinction_1.jp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327353" y="2625212"/>
            <a:ext cx="6002595" cy="3465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718752" y="2005470"/>
            <a:ext cx="244368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rgbClr val="102940"/>
                </a:solidFill>
              </a:rPr>
              <a:t>359 million years ago </a:t>
            </a:r>
            <a:endParaRPr lang="en-IN" sz="2000" dirty="0">
              <a:solidFill>
                <a:srgbClr val="10294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0760F-9A57-4DEF-95EF-9C52A00B1948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  <p:transition>
    <p:cover dir="d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268065"/>
            <a:ext cx="7886700" cy="3483806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§"/>
            </a:pPr>
            <a:r>
              <a:rPr lang="en-US" sz="2000" dirty="0">
                <a:solidFill>
                  <a:srgbClr val="102940"/>
                </a:solidFill>
              </a:rPr>
              <a:t>Changes in sea level, asteroid impacts, climate change and new kinds of plants altering the soil have all been blamed for these extinctions.</a:t>
            </a:r>
            <a:endParaRPr lang="en-IN" sz="2000" dirty="0">
              <a:solidFill>
                <a:srgbClr val="102940"/>
              </a:solidFill>
            </a:endParaRPr>
          </a:p>
          <a:p>
            <a:pPr>
              <a:buNone/>
            </a:pPr>
            <a:endParaRPr lang="en-US" sz="2000" dirty="0">
              <a:solidFill>
                <a:srgbClr val="102940"/>
              </a:solidFill>
            </a:endParaRPr>
          </a:p>
          <a:p>
            <a:pPr>
              <a:buFont typeface="Wingdings" pitchFamily="2" charset="2"/>
              <a:buChar char="§"/>
            </a:pPr>
            <a:r>
              <a:rPr lang="en-US" sz="2000" dirty="0">
                <a:solidFill>
                  <a:srgbClr val="102940"/>
                </a:solidFill>
              </a:rPr>
              <a:t>Three quarters of all species on Earth died out in the Late Devonian mass extinction.</a:t>
            </a:r>
          </a:p>
          <a:p>
            <a:pPr>
              <a:buFont typeface="Wingdings" pitchFamily="2" charset="2"/>
              <a:buChar char="§"/>
            </a:pPr>
            <a:endParaRPr lang="en-US" sz="2000" dirty="0">
              <a:solidFill>
                <a:srgbClr val="102940"/>
              </a:solidFill>
            </a:endParaRPr>
          </a:p>
          <a:p>
            <a:pPr>
              <a:buFont typeface="Wingdings" pitchFamily="2" charset="2"/>
              <a:buChar char="§"/>
            </a:pPr>
            <a:r>
              <a:rPr lang="en-US" sz="2000" dirty="0">
                <a:solidFill>
                  <a:srgbClr val="102940"/>
                </a:solidFill>
              </a:rPr>
              <a:t> Life in the shallow seas were the worst affected, and reefs took a hammering, not returning to their former glory until new types of coral evolved over 100 million years later.</a:t>
            </a:r>
            <a:br>
              <a:rPr lang="en-US" sz="2000" dirty="0">
                <a:solidFill>
                  <a:srgbClr val="102940"/>
                </a:solidFill>
              </a:rPr>
            </a:br>
            <a:endParaRPr lang="en-IN" sz="2000" dirty="0">
              <a:solidFill>
                <a:srgbClr val="10294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0760F-9A57-4DEF-95EF-9C52A00B1948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  <p:transition>
    <p:cover dir="d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3399" y="1058295"/>
            <a:ext cx="7886700" cy="1325563"/>
          </a:xfrm>
        </p:spPr>
        <p:txBody>
          <a:bodyPr>
            <a:normAutofit/>
          </a:bodyPr>
          <a:lstStyle/>
          <a:p>
            <a:r>
              <a:rPr lang="en-IN" sz="2800" b="1" dirty="0">
                <a:solidFill>
                  <a:srgbClr val="C00000"/>
                </a:solidFill>
              </a:rPr>
              <a:t>Carboniferous Period</a:t>
            </a:r>
            <a:br>
              <a:rPr lang="en-IN" sz="2800" b="1" dirty="0">
                <a:solidFill>
                  <a:srgbClr val="C00000"/>
                </a:solidFill>
              </a:rPr>
            </a:br>
            <a:endParaRPr lang="en-IN" sz="2800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179576"/>
            <a:ext cx="7886700" cy="4191721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§"/>
            </a:pPr>
            <a:r>
              <a:rPr lang="en-IN" sz="2000" dirty="0">
                <a:solidFill>
                  <a:srgbClr val="102940"/>
                </a:solidFill>
              </a:rPr>
              <a:t>359 to 299 </a:t>
            </a:r>
            <a:r>
              <a:rPr lang="en-IN" sz="2000" dirty="0" err="1">
                <a:solidFill>
                  <a:srgbClr val="102940"/>
                </a:solidFill>
              </a:rPr>
              <a:t>Mya</a:t>
            </a:r>
            <a:r>
              <a:rPr lang="en-IN" sz="2000" dirty="0">
                <a:solidFill>
                  <a:srgbClr val="102940"/>
                </a:solidFill>
              </a:rPr>
              <a:t>. </a:t>
            </a:r>
          </a:p>
          <a:p>
            <a:pPr>
              <a:buFont typeface="Wingdings" pitchFamily="2" charset="2"/>
              <a:buChar char="§"/>
            </a:pPr>
            <a:r>
              <a:rPr lang="en-IN" sz="2000" dirty="0">
                <a:solidFill>
                  <a:srgbClr val="102940"/>
                </a:solidFill>
              </a:rPr>
              <a:t>During this time, average global temperatures were exceedingly high.</a:t>
            </a:r>
          </a:p>
          <a:p>
            <a:pPr>
              <a:buFont typeface="Wingdings" pitchFamily="2" charset="2"/>
              <a:buChar char="§"/>
            </a:pPr>
            <a:endParaRPr lang="en-IN" sz="2000" dirty="0">
              <a:solidFill>
                <a:srgbClr val="102940"/>
              </a:solidFill>
            </a:endParaRPr>
          </a:p>
          <a:p>
            <a:pPr>
              <a:buFont typeface="Wingdings" pitchFamily="2" charset="2"/>
              <a:buChar char="§"/>
            </a:pPr>
            <a:r>
              <a:rPr lang="en-IN" sz="2000" dirty="0">
                <a:solidFill>
                  <a:srgbClr val="102940"/>
                </a:solidFill>
              </a:rPr>
              <a:t>Tropical swamps dominated the earth, and the large amounts of trees created much of the carbon for the coal that is used today (hence the name "Carbon-</a:t>
            </a:r>
            <a:r>
              <a:rPr lang="en-IN" sz="2000" dirty="0" err="1">
                <a:solidFill>
                  <a:srgbClr val="102940"/>
                </a:solidFill>
              </a:rPr>
              <a:t>iferous</a:t>
            </a:r>
            <a:r>
              <a:rPr lang="en-IN" sz="2000" dirty="0">
                <a:solidFill>
                  <a:srgbClr val="102940"/>
                </a:solidFill>
              </a:rPr>
              <a:t>").</a:t>
            </a:r>
          </a:p>
          <a:p>
            <a:pPr>
              <a:buFont typeface="Wingdings" pitchFamily="2" charset="2"/>
              <a:buChar char="§"/>
            </a:pPr>
            <a:endParaRPr lang="en-IN" sz="2000" dirty="0">
              <a:solidFill>
                <a:srgbClr val="102940"/>
              </a:solidFill>
            </a:endParaRPr>
          </a:p>
          <a:p>
            <a:pPr>
              <a:buFont typeface="Wingdings" pitchFamily="2" charset="2"/>
              <a:buChar char="§"/>
            </a:pPr>
            <a:r>
              <a:rPr lang="en-IN" sz="2000" dirty="0">
                <a:solidFill>
                  <a:srgbClr val="102940"/>
                </a:solidFill>
              </a:rPr>
              <a:t>Perhaps the most important evolutionary development of the time was the </a:t>
            </a:r>
            <a:r>
              <a:rPr lang="en-IN" sz="2000" dirty="0">
                <a:solidFill>
                  <a:srgbClr val="00B050"/>
                </a:solidFill>
              </a:rPr>
              <a:t>evolution of amniotic eggs</a:t>
            </a:r>
            <a:r>
              <a:rPr lang="en-IN" sz="2000" dirty="0">
                <a:solidFill>
                  <a:srgbClr val="102940"/>
                </a:solidFill>
              </a:rPr>
              <a:t>, which allowed amphibians to head farther inland and remained the dominant vertebrae throughout the duration of this period.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0760F-9A57-4DEF-95EF-9C52A00B1948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  <p:transition>
    <p:cover dir="d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§"/>
            </a:pPr>
            <a:r>
              <a:rPr lang="en-IN" sz="2000" dirty="0">
                <a:solidFill>
                  <a:srgbClr val="102940"/>
                </a:solidFill>
              </a:rPr>
              <a:t>Also, the first </a:t>
            </a:r>
            <a:r>
              <a:rPr lang="en-IN" sz="2000">
                <a:solidFill>
                  <a:srgbClr val="102940"/>
                </a:solidFill>
              </a:rPr>
              <a:t>reptiles evolved </a:t>
            </a:r>
            <a:r>
              <a:rPr lang="en-IN" sz="2000" dirty="0">
                <a:solidFill>
                  <a:srgbClr val="102940"/>
                </a:solidFill>
              </a:rPr>
              <a:t>in the swamps. </a:t>
            </a:r>
          </a:p>
          <a:p>
            <a:pPr>
              <a:buFont typeface="Wingdings" pitchFamily="2" charset="2"/>
              <a:buChar char="§"/>
            </a:pPr>
            <a:r>
              <a:rPr lang="en-IN" sz="2000" dirty="0">
                <a:solidFill>
                  <a:srgbClr val="102940"/>
                </a:solidFill>
              </a:rPr>
              <a:t>Throughout the Carboniferous, there was a cooling pattern, which eventually led to the </a:t>
            </a:r>
            <a:r>
              <a:rPr lang="en-IN" sz="2000" dirty="0" err="1">
                <a:solidFill>
                  <a:srgbClr val="102940"/>
                </a:solidFill>
              </a:rPr>
              <a:t>glaciation</a:t>
            </a:r>
            <a:r>
              <a:rPr lang="en-IN" sz="2000" dirty="0">
                <a:solidFill>
                  <a:srgbClr val="102940"/>
                </a:solidFill>
              </a:rPr>
              <a:t> : an event known as the </a:t>
            </a:r>
            <a:r>
              <a:rPr lang="en-IN" sz="2000" b="1" dirty="0">
                <a:solidFill>
                  <a:srgbClr val="102940"/>
                </a:solidFill>
              </a:rPr>
              <a:t>Carboniferous Rainforest Collapse. </a:t>
            </a:r>
          </a:p>
          <a:p>
            <a:pPr>
              <a:buFont typeface="Wingdings" pitchFamily="2" charset="2"/>
              <a:buChar char="§"/>
            </a:pPr>
            <a:endParaRPr lang="en-IN" sz="2000" dirty="0">
              <a:solidFill>
                <a:srgbClr val="102940"/>
              </a:solidFill>
            </a:endParaRPr>
          </a:p>
          <a:p>
            <a:endParaRPr lang="en-IN" sz="2000" dirty="0"/>
          </a:p>
        </p:txBody>
      </p:sp>
      <p:pic>
        <p:nvPicPr>
          <p:cNvPr id="43010" name="Picture 2" descr="http://www.sciencedreams.eu/wp-content/uploads/media/k2/items/cache/5288462d048e0d3f60f64bb84cff6df4_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9035" y="3454615"/>
            <a:ext cx="3944477" cy="2960933"/>
          </a:xfrm>
          <a:prstGeom prst="rect">
            <a:avLst/>
          </a:prstGeom>
          <a:noFill/>
        </p:spPr>
      </p:pic>
      <p:pic>
        <p:nvPicPr>
          <p:cNvPr id="43012" name="Picture 4" descr="http://i.dailymail.co.uk/i/pix/2010/07/30/article-1298880-0A9FC374000005DC-448_468x34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86300" y="3451122"/>
            <a:ext cx="3999840" cy="2948601"/>
          </a:xfrm>
          <a:prstGeom prst="rect">
            <a:avLst/>
          </a:prstGeom>
          <a:noFill/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0760F-9A57-4DEF-95EF-9C52A00B1948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  <p:transition>
    <p:cover dir="d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3398" y="1058282"/>
            <a:ext cx="7886700" cy="1325563"/>
          </a:xfrm>
        </p:spPr>
        <p:txBody>
          <a:bodyPr>
            <a:normAutofit/>
          </a:bodyPr>
          <a:lstStyle/>
          <a:p>
            <a:r>
              <a:rPr lang="en-IN" sz="2800" b="1" dirty="0">
                <a:solidFill>
                  <a:srgbClr val="C00000"/>
                </a:solidFill>
              </a:rPr>
              <a:t>Permian Period</a:t>
            </a:r>
            <a:br>
              <a:rPr lang="en-IN" sz="2800" b="1" dirty="0">
                <a:solidFill>
                  <a:srgbClr val="C00000"/>
                </a:solidFill>
              </a:rPr>
            </a:br>
            <a:endParaRPr lang="en-IN" sz="2800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3901" y="2105837"/>
            <a:ext cx="8161389" cy="4351338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§"/>
            </a:pPr>
            <a:r>
              <a:rPr lang="en-IN" sz="2000" dirty="0">
                <a:solidFill>
                  <a:srgbClr val="102940"/>
                </a:solidFill>
              </a:rPr>
              <a:t>The Permian spans from 299 million to 252 million years ago and was the last period of the </a:t>
            </a:r>
            <a:r>
              <a:rPr lang="en-IN" sz="2000" dirty="0" err="1">
                <a:solidFill>
                  <a:srgbClr val="102940"/>
                </a:solidFill>
              </a:rPr>
              <a:t>Paleozoic</a:t>
            </a:r>
            <a:r>
              <a:rPr lang="en-IN" sz="2000" dirty="0">
                <a:solidFill>
                  <a:srgbClr val="102940"/>
                </a:solidFill>
              </a:rPr>
              <a:t>.</a:t>
            </a:r>
          </a:p>
          <a:p>
            <a:pPr>
              <a:buFont typeface="Wingdings" pitchFamily="2" charset="2"/>
              <a:buChar char="§"/>
            </a:pPr>
            <a:r>
              <a:rPr lang="en-IN" sz="2000" dirty="0">
                <a:solidFill>
                  <a:srgbClr val="102940"/>
                </a:solidFill>
              </a:rPr>
              <a:t> At the beginning, all continents joined together to form the super-continent Pangaea which was encircled by one ocean called </a:t>
            </a:r>
            <a:r>
              <a:rPr lang="en-IN" sz="2000" dirty="0" err="1">
                <a:solidFill>
                  <a:srgbClr val="102940"/>
                </a:solidFill>
              </a:rPr>
              <a:t>Panthalassa</a:t>
            </a:r>
            <a:r>
              <a:rPr lang="en-IN" sz="2000" dirty="0">
                <a:solidFill>
                  <a:srgbClr val="102940"/>
                </a:solidFill>
              </a:rPr>
              <a:t>.</a:t>
            </a:r>
          </a:p>
          <a:p>
            <a:pPr>
              <a:buFont typeface="Wingdings" pitchFamily="2" charset="2"/>
              <a:buChar char="§"/>
            </a:pPr>
            <a:endParaRPr lang="en-IN" sz="2000" dirty="0">
              <a:solidFill>
                <a:srgbClr val="102940"/>
              </a:solidFill>
            </a:endParaRPr>
          </a:p>
        </p:txBody>
      </p:sp>
      <p:pic>
        <p:nvPicPr>
          <p:cNvPr id="5" name="Picture 4" descr="http://ichef.bbci.co.uk/naturelibrary/images/ic/credit/640x395/p/pe/permian/permian_1.jpg"/>
          <p:cNvPicPr/>
          <p:nvPr/>
        </p:nvPicPr>
        <p:blipFill>
          <a:blip r:embed="rId2"/>
          <a:srcRect b="6722"/>
          <a:stretch>
            <a:fillRect/>
          </a:stretch>
        </p:blipFill>
        <p:spPr bwMode="auto">
          <a:xfrm>
            <a:off x="4346174" y="3834582"/>
            <a:ext cx="3986665" cy="26424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154" name="Picture 2" descr="http://www.bbc.co.uk/staticarchive/76fd9d70f777f3547f82e761fd233dfd867d649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96410" y="3834581"/>
            <a:ext cx="3155255" cy="2664438"/>
          </a:xfrm>
          <a:prstGeom prst="rect">
            <a:avLst/>
          </a:prstGeom>
          <a:noFill/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0760F-9A57-4DEF-95EF-9C52A00B1948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  <p:transition>
    <p:cover dir="d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525963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§"/>
            </a:pPr>
            <a:r>
              <a:rPr lang="en-IN" sz="2000" dirty="0">
                <a:solidFill>
                  <a:srgbClr val="102940"/>
                </a:solidFill>
              </a:rPr>
              <a:t> The earth was very dry during this time, with harsh seasons as the climate of the interior of Pangaea wasn't regulated by large bodies of water.</a:t>
            </a:r>
          </a:p>
          <a:p>
            <a:pPr>
              <a:buFont typeface="Wingdings" pitchFamily="2" charset="2"/>
              <a:buChar char="§"/>
            </a:pPr>
            <a:r>
              <a:rPr lang="en-IN" sz="2000" dirty="0">
                <a:solidFill>
                  <a:srgbClr val="102940"/>
                </a:solidFill>
              </a:rPr>
              <a:t> Reptiles and </a:t>
            </a:r>
            <a:r>
              <a:rPr lang="en-IN" sz="2000" dirty="0" err="1">
                <a:solidFill>
                  <a:srgbClr val="102940"/>
                </a:solidFill>
              </a:rPr>
              <a:t>synapsids</a:t>
            </a:r>
            <a:r>
              <a:rPr lang="en-IN" sz="2000" dirty="0">
                <a:solidFill>
                  <a:srgbClr val="102940"/>
                </a:solidFill>
              </a:rPr>
              <a:t> flourished in the new dry climate. Creatures such as </a:t>
            </a:r>
            <a:r>
              <a:rPr lang="en-IN" sz="2000" dirty="0" err="1">
                <a:solidFill>
                  <a:srgbClr val="102940"/>
                </a:solidFill>
              </a:rPr>
              <a:t>Dimetrodon</a:t>
            </a:r>
            <a:r>
              <a:rPr lang="en-IN" sz="2000" dirty="0">
                <a:solidFill>
                  <a:srgbClr val="102940"/>
                </a:solidFill>
              </a:rPr>
              <a:t> and </a:t>
            </a:r>
            <a:r>
              <a:rPr lang="en-IN" sz="2000" dirty="0" err="1">
                <a:solidFill>
                  <a:srgbClr val="102940"/>
                </a:solidFill>
              </a:rPr>
              <a:t>Edaphosaurus</a:t>
            </a:r>
            <a:r>
              <a:rPr lang="en-IN" sz="2000" dirty="0">
                <a:solidFill>
                  <a:srgbClr val="102940"/>
                </a:solidFill>
              </a:rPr>
              <a:t> ruled the new continent. </a:t>
            </a:r>
          </a:p>
          <a:p>
            <a:pPr>
              <a:buFont typeface="Wingdings" pitchFamily="2" charset="2"/>
              <a:buChar char="§"/>
            </a:pPr>
            <a:endParaRPr lang="en-IN" sz="2000" dirty="0"/>
          </a:p>
        </p:txBody>
      </p:sp>
      <p:pic>
        <p:nvPicPr>
          <p:cNvPr id="48132" name="Picture 4" descr="http://f.tqn.com/y/dinosaurs/1/S/a/E/-/-/dimetrodonWC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40655" y="3746090"/>
            <a:ext cx="4107391" cy="2733982"/>
          </a:xfrm>
          <a:prstGeom prst="rect">
            <a:avLst/>
          </a:prstGeom>
          <a:noFill/>
        </p:spPr>
      </p:pic>
      <p:pic>
        <p:nvPicPr>
          <p:cNvPr id="48134" name="Picture 6" descr="http://vignette1.wikia.nocookie.net/prehistoric-earth-a-natural-history/images/4/49/Edaphosaurus_4.png/revision/latest?cb=2014080519272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79749" y="3756249"/>
            <a:ext cx="2823599" cy="2719981"/>
          </a:xfrm>
          <a:prstGeom prst="rect">
            <a:avLst/>
          </a:prstGeom>
          <a:noFill/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0760F-9A57-4DEF-95EF-9C52A00B1948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  <p:transition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8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8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8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8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3962" y="2046846"/>
            <a:ext cx="8775290" cy="4351338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§"/>
            </a:pPr>
            <a:r>
              <a:rPr lang="en-IN" sz="2000" dirty="0">
                <a:solidFill>
                  <a:srgbClr val="102940"/>
                </a:solidFill>
              </a:rPr>
              <a:t>The end of the Permian, however, Pangaea got drier and drier. The interior was nothing but dry deserts. </a:t>
            </a:r>
            <a:r>
              <a:rPr lang="en-IN" sz="2000" dirty="0" err="1">
                <a:solidFill>
                  <a:srgbClr val="102940"/>
                </a:solidFill>
              </a:rPr>
              <a:t>Scutosaurus</a:t>
            </a:r>
            <a:r>
              <a:rPr lang="en-IN" sz="2000" dirty="0">
                <a:solidFill>
                  <a:srgbClr val="102940"/>
                </a:solidFill>
              </a:rPr>
              <a:t> and </a:t>
            </a:r>
            <a:r>
              <a:rPr lang="en-IN" sz="2000" dirty="0" err="1">
                <a:solidFill>
                  <a:srgbClr val="102940"/>
                </a:solidFill>
              </a:rPr>
              <a:t>Gorgonopsids</a:t>
            </a:r>
            <a:r>
              <a:rPr lang="en-IN" sz="2000" dirty="0">
                <a:solidFill>
                  <a:srgbClr val="102940"/>
                </a:solidFill>
              </a:rPr>
              <a:t> filled the empty desert.</a:t>
            </a:r>
            <a:endParaRPr lang="en-IN" sz="2000" dirty="0"/>
          </a:p>
        </p:txBody>
      </p:sp>
      <p:pic>
        <p:nvPicPr>
          <p:cNvPr id="47106" name="Picture 2" descr="http://img4.wikia.nocookie.net/__cb20150115020655/walkingwith/images/b/b7/ScutosaurusInfobox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7139" y="3111910"/>
            <a:ext cx="3506431" cy="3148632"/>
          </a:xfrm>
          <a:prstGeom prst="rect">
            <a:avLst/>
          </a:prstGeom>
          <a:noFill/>
        </p:spPr>
      </p:pic>
      <p:pic>
        <p:nvPicPr>
          <p:cNvPr id="47108" name="Picture 4" descr="http://vignette3.wikia.nocookie.net/walkingwith/images/3/3f/02.jpg/revision/latest?cb=2014011423293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00048" y="3111910"/>
            <a:ext cx="4753826" cy="3155351"/>
          </a:xfrm>
          <a:prstGeom prst="rect">
            <a:avLst/>
          </a:prstGeom>
          <a:noFill/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0760F-9A57-4DEF-95EF-9C52A00B1948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  <p:transition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7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7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7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7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58282"/>
            <a:ext cx="7886700" cy="1325563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rgbClr val="C00000"/>
                </a:solidFill>
              </a:rPr>
              <a:t>Permian Mass Extinction</a:t>
            </a:r>
            <a:br>
              <a:rPr lang="en-IN" sz="2800" b="1" dirty="0">
                <a:solidFill>
                  <a:srgbClr val="C00000"/>
                </a:solidFill>
              </a:rPr>
            </a:br>
            <a:endParaRPr lang="en-IN" sz="2800" dirty="0">
              <a:solidFill>
                <a:srgbClr val="C00000"/>
              </a:solidFill>
            </a:endParaRPr>
          </a:p>
        </p:txBody>
      </p:sp>
      <p:pic>
        <p:nvPicPr>
          <p:cNvPr id="5" name="Picture 4" descr="http://ichef.bbci.co.uk/naturelibrary/images/ic/credit/640x395/p/pe/permian-triassic_extinction_event/permian-triassic_extinction_event_1.jpg"/>
          <p:cNvPicPr/>
          <p:nvPr/>
        </p:nvPicPr>
        <p:blipFill>
          <a:blip r:embed="rId2"/>
          <a:srcRect b="6391"/>
          <a:stretch>
            <a:fillRect/>
          </a:stretch>
        </p:blipFill>
        <p:spPr bwMode="auto">
          <a:xfrm>
            <a:off x="1389116" y="3023407"/>
            <a:ext cx="6029326" cy="29963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704003" y="2226690"/>
            <a:ext cx="244368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rgbClr val="102940"/>
                </a:solidFill>
              </a:rPr>
              <a:t>248 million years ago </a:t>
            </a:r>
            <a:endParaRPr lang="en-IN" sz="2000" dirty="0">
              <a:solidFill>
                <a:srgbClr val="10294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0760F-9A57-4DEF-95EF-9C52A00B1948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  <p:transition>
    <p:cover dir="d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9152" y="1840361"/>
            <a:ext cx="8011447" cy="4516194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§"/>
            </a:pPr>
            <a:r>
              <a:rPr lang="en-US" sz="2000" dirty="0">
                <a:solidFill>
                  <a:srgbClr val="102940"/>
                </a:solidFill>
              </a:rPr>
              <a:t>Many causes have been proposed for the event: asteroid impact, catastrophic methane release, a drop in oxygen levels, sea level fluctuations or some combination of these.</a:t>
            </a:r>
          </a:p>
          <a:p>
            <a:pPr>
              <a:buFont typeface="Wingdings" pitchFamily="2" charset="2"/>
              <a:buChar char="§"/>
            </a:pPr>
            <a:endParaRPr lang="en-US" sz="2000" dirty="0">
              <a:solidFill>
                <a:srgbClr val="102940"/>
              </a:solidFill>
            </a:endParaRPr>
          </a:p>
          <a:p>
            <a:pPr>
              <a:buFont typeface="Wingdings" pitchFamily="2" charset="2"/>
              <a:buChar char="§"/>
            </a:pPr>
            <a:r>
              <a:rPr lang="en-US" sz="2000" dirty="0">
                <a:solidFill>
                  <a:srgbClr val="102940"/>
                </a:solidFill>
              </a:rPr>
              <a:t>The event turns out to have been complex, as there were at least two separate phases of extinction spread over millions of years.</a:t>
            </a:r>
          </a:p>
          <a:p>
            <a:pPr>
              <a:buFont typeface="Wingdings" pitchFamily="2" charset="2"/>
              <a:buChar char="§"/>
            </a:pPr>
            <a:endParaRPr lang="en-US" sz="2000" dirty="0">
              <a:solidFill>
                <a:srgbClr val="102940"/>
              </a:solidFill>
            </a:endParaRPr>
          </a:p>
          <a:p>
            <a:pPr>
              <a:buFont typeface="Wingdings" pitchFamily="2" charset="2"/>
              <a:buChar char="§"/>
            </a:pPr>
            <a:r>
              <a:rPr lang="en-US" sz="2000" dirty="0">
                <a:solidFill>
                  <a:srgbClr val="102940"/>
                </a:solidFill>
              </a:rPr>
              <a:t> Marine creatures were particularly badly affected and insects suffered the only mass extinction of their history.</a:t>
            </a:r>
          </a:p>
          <a:p>
            <a:pPr>
              <a:buFont typeface="Wingdings" pitchFamily="2" charset="2"/>
              <a:buChar char="§"/>
            </a:pPr>
            <a:endParaRPr lang="en-IN" sz="2000" dirty="0">
              <a:solidFill>
                <a:srgbClr val="102940"/>
              </a:solidFill>
            </a:endParaRPr>
          </a:p>
          <a:p>
            <a:pPr>
              <a:buFont typeface="Wingdings" pitchFamily="2" charset="2"/>
              <a:buChar char="§"/>
            </a:pPr>
            <a:r>
              <a:rPr lang="en-IN" sz="2000" dirty="0">
                <a:solidFill>
                  <a:srgbClr val="102940"/>
                </a:solidFill>
              </a:rPr>
              <a:t>96% of all life are gone and it is nicknamed as </a:t>
            </a:r>
            <a:r>
              <a:rPr lang="en-IN" sz="2000" b="1" dirty="0">
                <a:solidFill>
                  <a:srgbClr val="102940"/>
                </a:solidFill>
              </a:rPr>
              <a:t>"The Great Dying", </a:t>
            </a:r>
            <a:r>
              <a:rPr lang="en-IN" sz="2000" dirty="0">
                <a:solidFill>
                  <a:srgbClr val="102940"/>
                </a:solidFill>
              </a:rPr>
              <a:t>the third and most severe mass extinction in world history. </a:t>
            </a:r>
          </a:p>
          <a:p>
            <a:pPr>
              <a:buFont typeface="Wingdings" pitchFamily="2" charset="2"/>
              <a:buChar char="§"/>
            </a:pPr>
            <a:endParaRPr lang="en-IN" sz="2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0760F-9A57-4DEF-95EF-9C52A00B1948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  <p:transition>
    <p:cover dir="d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5085" y="4376680"/>
            <a:ext cx="5279923" cy="1325563"/>
          </a:xfrm>
        </p:spPr>
        <p:txBody>
          <a:bodyPr>
            <a:noAutofit/>
          </a:bodyPr>
          <a:lstStyle/>
          <a:p>
            <a:r>
              <a:rPr lang="en-IN" sz="6000" b="1" dirty="0">
                <a:solidFill>
                  <a:schemeClr val="accent2">
                    <a:lumMod val="50000"/>
                  </a:schemeClr>
                </a:solidFill>
              </a:rPr>
              <a:t>Mesozoic Era</a:t>
            </a:r>
            <a:endParaRPr lang="en-IN" sz="6000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51202" name="Picture 2" descr="http://www.jplegacy.org/jpencyclopedia/wp-content/uploads/2011/03/header-image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9474" y="1513501"/>
            <a:ext cx="6706862" cy="3958149"/>
          </a:xfrm>
          <a:prstGeom prst="rect">
            <a:avLst/>
          </a:prstGeom>
          <a:noFill/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0760F-9A57-4DEF-95EF-9C52A00B1948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  <p:transition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783575"/>
            <a:ext cx="7886700" cy="1325563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rgbClr val="C00000"/>
                </a:solidFill>
              </a:rPr>
              <a:t>Mesozoic Era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913615"/>
            <a:ext cx="7886700" cy="4351338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§"/>
            </a:pPr>
            <a:r>
              <a:rPr lang="en-US" sz="2000" dirty="0">
                <a:solidFill>
                  <a:srgbClr val="102940"/>
                </a:solidFill>
              </a:rPr>
              <a:t>The </a:t>
            </a:r>
            <a:r>
              <a:rPr lang="en-US" sz="2000" b="1" dirty="0">
                <a:solidFill>
                  <a:srgbClr val="102940"/>
                </a:solidFill>
              </a:rPr>
              <a:t>Mesozoic Era</a:t>
            </a:r>
            <a:r>
              <a:rPr lang="en-US" sz="2000" dirty="0">
                <a:solidFill>
                  <a:srgbClr val="102940"/>
                </a:solidFill>
              </a:rPr>
              <a:t> is an interval of geological time from about 252 to 66 million years ago. It is also called the ”</a:t>
            </a:r>
            <a:r>
              <a:rPr lang="en-US" sz="2000" b="1" dirty="0">
                <a:solidFill>
                  <a:srgbClr val="102940"/>
                </a:solidFill>
              </a:rPr>
              <a:t>Age of Reptiles”.</a:t>
            </a:r>
            <a:r>
              <a:rPr lang="en-US" sz="2000" dirty="0">
                <a:solidFill>
                  <a:srgbClr val="102940"/>
                </a:solidFill>
              </a:rPr>
              <a:t> (Gideon </a:t>
            </a:r>
            <a:r>
              <a:rPr lang="en-US" sz="2000" dirty="0" err="1">
                <a:solidFill>
                  <a:srgbClr val="102940"/>
                </a:solidFill>
              </a:rPr>
              <a:t>Mantell</a:t>
            </a:r>
            <a:r>
              <a:rPr lang="en-US" sz="2000" dirty="0">
                <a:solidFill>
                  <a:srgbClr val="102940"/>
                </a:solidFill>
              </a:rPr>
              <a:t>).</a:t>
            </a:r>
          </a:p>
          <a:p>
            <a:pPr>
              <a:buFont typeface="Wingdings" pitchFamily="2" charset="2"/>
              <a:buChar char="§"/>
            </a:pPr>
            <a:r>
              <a:rPr lang="en-US" sz="2000" i="1" dirty="0">
                <a:solidFill>
                  <a:srgbClr val="102940"/>
                </a:solidFill>
              </a:rPr>
              <a:t>Mesozoic</a:t>
            </a:r>
            <a:r>
              <a:rPr lang="en-US" sz="2000" dirty="0">
                <a:solidFill>
                  <a:srgbClr val="102940"/>
                </a:solidFill>
              </a:rPr>
              <a:t> means "middle life", deriving from the Greek. </a:t>
            </a:r>
          </a:p>
          <a:p>
            <a:pPr>
              <a:buFont typeface="Wingdings" pitchFamily="2" charset="2"/>
              <a:buChar char="§"/>
            </a:pPr>
            <a:endParaRPr lang="en-US" sz="2000" dirty="0">
              <a:solidFill>
                <a:srgbClr val="102940"/>
              </a:solidFill>
            </a:endParaRPr>
          </a:p>
          <a:p>
            <a:pPr>
              <a:buNone/>
            </a:pPr>
            <a:r>
              <a:rPr lang="en-US" b="1" dirty="0">
                <a:solidFill>
                  <a:srgbClr val="C00000"/>
                </a:solidFill>
              </a:rPr>
              <a:t>Periods of Mesozoic Era</a:t>
            </a:r>
          </a:p>
          <a:p>
            <a:pPr>
              <a:buNone/>
            </a:pPr>
            <a:endParaRPr lang="en-US" b="1" dirty="0">
              <a:solidFill>
                <a:srgbClr val="C00000"/>
              </a:solidFill>
            </a:endParaRPr>
          </a:p>
          <a:p>
            <a:pPr algn="just">
              <a:buFont typeface="Wingdings" pitchFamily="2" charset="2"/>
              <a:buChar char="ü"/>
            </a:pPr>
            <a:r>
              <a:rPr lang="en-US" sz="2000" dirty="0">
                <a:solidFill>
                  <a:srgbClr val="102940"/>
                </a:solidFill>
              </a:rPr>
              <a:t>Triassic</a:t>
            </a:r>
          </a:p>
          <a:p>
            <a:pPr algn="just">
              <a:buFont typeface="Wingdings" pitchFamily="2" charset="2"/>
              <a:buChar char="ü"/>
            </a:pPr>
            <a:r>
              <a:rPr lang="en-US" sz="2000" dirty="0">
                <a:solidFill>
                  <a:srgbClr val="102940"/>
                </a:solidFill>
              </a:rPr>
              <a:t> Jurassic  </a:t>
            </a:r>
          </a:p>
          <a:p>
            <a:pPr algn="just">
              <a:buFont typeface="Wingdings" pitchFamily="2" charset="2"/>
              <a:buChar char="ü"/>
            </a:pPr>
            <a:r>
              <a:rPr lang="en-US" sz="2000" dirty="0">
                <a:solidFill>
                  <a:srgbClr val="102940"/>
                </a:solidFill>
              </a:rPr>
              <a:t>Cretaceous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0760F-9A57-4DEF-95EF-9C52A00B1948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  <p:transition>
    <p:cover dir="d"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6140" y="1109041"/>
            <a:ext cx="7886700" cy="1325563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rgbClr val="C00000"/>
                </a:solidFill>
              </a:rPr>
              <a:t>Triassic Period</a:t>
            </a:r>
            <a:br>
              <a:rPr lang="en-US" sz="2800" b="1" dirty="0">
                <a:solidFill>
                  <a:srgbClr val="C00000"/>
                </a:solidFill>
              </a:rPr>
            </a:br>
            <a:endParaRPr lang="en-US" sz="2800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0129" y="2182085"/>
            <a:ext cx="7886700" cy="390875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§"/>
            </a:pPr>
            <a:r>
              <a:rPr lang="en-US" sz="2000" dirty="0">
                <a:solidFill>
                  <a:srgbClr val="102940"/>
                </a:solidFill>
              </a:rPr>
              <a:t>The Triassic ranges from 250 million to 200 million years ago. </a:t>
            </a:r>
          </a:p>
          <a:p>
            <a:pPr>
              <a:buFont typeface="Wingdings" pitchFamily="2" charset="2"/>
              <a:buChar char="§"/>
            </a:pPr>
            <a:endParaRPr lang="en-US" sz="2000" dirty="0">
              <a:solidFill>
                <a:srgbClr val="102940"/>
              </a:solidFill>
            </a:endParaRPr>
          </a:p>
          <a:p>
            <a:pPr>
              <a:buFont typeface="Wingdings" pitchFamily="2" charset="2"/>
              <a:buChar char="§"/>
            </a:pPr>
            <a:r>
              <a:rPr lang="en-US" sz="2000" dirty="0">
                <a:solidFill>
                  <a:srgbClr val="102940"/>
                </a:solidFill>
              </a:rPr>
              <a:t>The Triassic is a desolate transitional state in Earth's history between the Permian Extinction and the lush Jurassic Period. </a:t>
            </a:r>
          </a:p>
          <a:p>
            <a:pPr>
              <a:buFont typeface="Wingdings" pitchFamily="2" charset="2"/>
              <a:buChar char="§"/>
            </a:pPr>
            <a:r>
              <a:rPr lang="en-US" sz="2000" dirty="0">
                <a:solidFill>
                  <a:srgbClr val="C00000"/>
                </a:solidFill>
              </a:rPr>
              <a:t>It has three major epochs:</a:t>
            </a:r>
          </a:p>
          <a:p>
            <a:pPr>
              <a:buFont typeface="Wingdings" pitchFamily="2" charset="2"/>
              <a:buChar char="ü"/>
            </a:pPr>
            <a:r>
              <a:rPr lang="en-US" sz="2000" dirty="0">
                <a:solidFill>
                  <a:srgbClr val="102940"/>
                </a:solidFill>
              </a:rPr>
              <a:t>Early Triassic</a:t>
            </a:r>
          </a:p>
          <a:p>
            <a:pPr>
              <a:buFont typeface="Wingdings" pitchFamily="2" charset="2"/>
              <a:buChar char="ü"/>
            </a:pPr>
            <a:r>
              <a:rPr lang="en-US" sz="2000" dirty="0">
                <a:solidFill>
                  <a:srgbClr val="102940"/>
                </a:solidFill>
              </a:rPr>
              <a:t>Middle Triassic</a:t>
            </a:r>
          </a:p>
          <a:p>
            <a:pPr>
              <a:buFont typeface="Wingdings" pitchFamily="2" charset="2"/>
              <a:buChar char="ü"/>
            </a:pPr>
            <a:r>
              <a:rPr lang="en-US" sz="2000" dirty="0">
                <a:solidFill>
                  <a:srgbClr val="102940"/>
                </a:solidFill>
              </a:rPr>
              <a:t>Late Triassic.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0760F-9A57-4DEF-95EF-9C52A00B1948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  <p:transition>
    <p:cover dir="d"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668" y="1840234"/>
            <a:ext cx="7886700" cy="4351338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§"/>
            </a:pPr>
            <a:r>
              <a:rPr lang="en-US" sz="2000" dirty="0">
                <a:solidFill>
                  <a:srgbClr val="102940"/>
                </a:solidFill>
              </a:rPr>
              <a:t> between 250 million to 247 million years ago and was dominated by deserts.</a:t>
            </a:r>
          </a:p>
          <a:p>
            <a:pPr>
              <a:buFont typeface="Wingdings" pitchFamily="2" charset="2"/>
              <a:buChar char="§"/>
            </a:pPr>
            <a:r>
              <a:rPr lang="en-US" sz="2000" dirty="0">
                <a:solidFill>
                  <a:srgbClr val="102940"/>
                </a:solidFill>
              </a:rPr>
              <a:t>The most common life on earth were </a:t>
            </a:r>
            <a:r>
              <a:rPr lang="en-US" sz="2000" b="1" dirty="0" err="1">
                <a:solidFill>
                  <a:srgbClr val="102940"/>
                </a:solidFill>
              </a:rPr>
              <a:t>Lystrosaurus</a:t>
            </a:r>
            <a:r>
              <a:rPr lang="en-US" sz="2000" b="1" dirty="0">
                <a:solidFill>
                  <a:srgbClr val="102940"/>
                </a:solidFill>
              </a:rPr>
              <a:t>, </a:t>
            </a:r>
            <a:r>
              <a:rPr lang="en-US" sz="2000" b="1" dirty="0" err="1">
                <a:solidFill>
                  <a:srgbClr val="102940"/>
                </a:solidFill>
              </a:rPr>
              <a:t>Labyrinthodont</a:t>
            </a:r>
            <a:r>
              <a:rPr lang="en-US" sz="2000" b="1" dirty="0">
                <a:solidFill>
                  <a:srgbClr val="102940"/>
                </a:solidFill>
              </a:rPr>
              <a:t>, and </a:t>
            </a:r>
            <a:r>
              <a:rPr lang="en-US" sz="2000" b="1" dirty="0" err="1">
                <a:solidFill>
                  <a:srgbClr val="102940"/>
                </a:solidFill>
              </a:rPr>
              <a:t>Euparkeria</a:t>
            </a:r>
            <a:r>
              <a:rPr lang="en-US" sz="2000" dirty="0">
                <a:solidFill>
                  <a:srgbClr val="102940"/>
                </a:solidFill>
              </a:rPr>
              <a:t> along many other creatures that managed to survive the Great Dying</a:t>
            </a:r>
            <a:r>
              <a:rPr lang="en-US" sz="2000" b="1" dirty="0">
                <a:solidFill>
                  <a:srgbClr val="102940"/>
                </a:solidFill>
              </a:rPr>
              <a:t>.</a:t>
            </a:r>
          </a:p>
          <a:p>
            <a:pPr>
              <a:buFont typeface="Wingdings" pitchFamily="2" charset="2"/>
              <a:buChar char="§"/>
            </a:pPr>
            <a:r>
              <a:rPr lang="en-US" sz="2000" b="1" dirty="0" err="1">
                <a:solidFill>
                  <a:srgbClr val="102940"/>
                </a:solidFill>
              </a:rPr>
              <a:t>Temnospondyli</a:t>
            </a:r>
            <a:r>
              <a:rPr lang="en-US" sz="2000" dirty="0">
                <a:solidFill>
                  <a:srgbClr val="102940"/>
                </a:solidFill>
              </a:rPr>
              <a:t> evolved during this and with time would be the dominant predator for much of the Triassic.</a:t>
            </a:r>
          </a:p>
          <a:p>
            <a:pPr>
              <a:buFont typeface="Wingdings" pitchFamily="2" charset="2"/>
              <a:buChar char="§"/>
            </a:pPr>
            <a:endParaRPr lang="en-US" sz="2000" dirty="0">
              <a:hlinkClick r:id="rId2" tooltip="Plateosaurus"/>
            </a:endParaRPr>
          </a:p>
          <a:p>
            <a:pPr>
              <a:buFont typeface="Wingdings" pitchFamily="2" charset="2"/>
              <a:buChar char="§"/>
            </a:pPr>
            <a:endParaRPr lang="en-US" sz="2000" dirty="0">
              <a:hlinkClick r:id="rId2" tooltip="Plateosauru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19987" y="1198551"/>
            <a:ext cx="369614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>
                <a:solidFill>
                  <a:srgbClr val="C00000"/>
                </a:solidFill>
              </a:rPr>
              <a:t>The Early Triassic Epoch</a:t>
            </a:r>
          </a:p>
        </p:txBody>
      </p:sp>
      <p:pic>
        <p:nvPicPr>
          <p:cNvPr id="55298" name="Picture 2" descr="https://img.posterlounge.co.uk/images/wbig/poster-illustration-von-zwei-lystrosaurus-in-einem-bach-17291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4984" y="4296148"/>
            <a:ext cx="2262756" cy="2318398"/>
          </a:xfrm>
          <a:prstGeom prst="rect">
            <a:avLst/>
          </a:prstGeom>
          <a:noFill/>
        </p:spPr>
      </p:pic>
      <p:pic>
        <p:nvPicPr>
          <p:cNvPr id="55300" name="Picture 4" descr="https://batrachos.com/sites/default/files/pictures/Amphibia/200_32_Tetrapoda_Ihtiostegi%20v%20vode.jpg"/>
          <p:cNvPicPr>
            <a:picLocks noChangeAspect="1" noChangeArrowheads="1"/>
          </p:cNvPicPr>
          <p:nvPr/>
        </p:nvPicPr>
        <p:blipFill>
          <a:blip r:embed="rId4"/>
          <a:srcRect l="6425" r="3823"/>
          <a:stretch>
            <a:fillRect/>
          </a:stretch>
        </p:blipFill>
        <p:spPr bwMode="auto">
          <a:xfrm>
            <a:off x="2541726" y="4293029"/>
            <a:ext cx="3239146" cy="2311482"/>
          </a:xfrm>
          <a:prstGeom prst="rect">
            <a:avLst/>
          </a:prstGeom>
          <a:noFill/>
        </p:spPr>
      </p:pic>
      <p:pic>
        <p:nvPicPr>
          <p:cNvPr id="55304" name="Picture 8" descr="http://3.bp.blogspot.com/-AccKdmw0joU/VUaoT2C72oI/AAAAAAAAFFw/W6xl8LvWZgk/s1600/Euparkeria%2BNT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904855" y="4277530"/>
            <a:ext cx="3099662" cy="2324747"/>
          </a:xfrm>
          <a:prstGeom prst="rect">
            <a:avLst/>
          </a:prstGeom>
          <a:noFill/>
        </p:spPr>
      </p:pic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0760F-9A57-4DEF-95EF-9C52A00B1948}" type="slidenum">
              <a:rPr lang="en-US" smtClean="0"/>
              <a:pPr/>
              <a:t>34</a:t>
            </a:fld>
            <a:endParaRPr lang="en-US"/>
          </a:p>
        </p:txBody>
      </p:sp>
    </p:spTree>
  </p:cSld>
  <p:clrMapOvr>
    <a:masterClrMapping/>
  </p:clrMapOvr>
  <p:transition>
    <p:cover dir="d"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3151" y="1139904"/>
            <a:ext cx="7886700" cy="4351338"/>
          </a:xfrm>
        </p:spPr>
        <p:txBody>
          <a:bodyPr>
            <a:normAutofit/>
          </a:bodyPr>
          <a:lstStyle/>
          <a:p>
            <a:pPr>
              <a:buNone/>
            </a:pPr>
            <a:endParaRPr lang="en-US" sz="2000" dirty="0">
              <a:solidFill>
                <a:srgbClr val="102940"/>
              </a:solidFill>
              <a:hlinkClick r:id="rId3" tooltip="Plateosaurus"/>
            </a:endParaRPr>
          </a:p>
          <a:p>
            <a:pPr>
              <a:buFont typeface="Wingdings" pitchFamily="2" charset="2"/>
              <a:buChar char="§"/>
            </a:pPr>
            <a:endParaRPr lang="en-US" sz="2000" dirty="0">
              <a:solidFill>
                <a:srgbClr val="102940"/>
              </a:solidFill>
              <a:hlinkClick r:id="rId3" tooltip="Plateosaurus"/>
            </a:endParaRPr>
          </a:p>
          <a:p>
            <a:pPr>
              <a:buFont typeface="Wingdings" pitchFamily="2" charset="2"/>
              <a:buChar char="§"/>
            </a:pPr>
            <a:r>
              <a:rPr lang="en-US" sz="2000" dirty="0">
                <a:solidFill>
                  <a:srgbClr val="102940"/>
                </a:solidFill>
              </a:rPr>
              <a:t>The Middle Triassic spans from 247 million to 237 million years ago. </a:t>
            </a:r>
          </a:p>
          <a:p>
            <a:pPr>
              <a:buFont typeface="Wingdings" pitchFamily="2" charset="2"/>
              <a:buChar char="§"/>
            </a:pPr>
            <a:r>
              <a:rPr lang="en-US" sz="2000" dirty="0">
                <a:solidFill>
                  <a:srgbClr val="102940"/>
                </a:solidFill>
              </a:rPr>
              <a:t>The Middle Triassic featured the beginnings of the breakup of Pangaea, and the beginning of the Tethys Sea. </a:t>
            </a:r>
          </a:p>
          <a:p>
            <a:pPr>
              <a:buFont typeface="Wingdings" pitchFamily="2" charset="2"/>
              <a:buChar char="§"/>
            </a:pPr>
            <a:r>
              <a:rPr lang="en-US" sz="2000" dirty="0">
                <a:solidFill>
                  <a:srgbClr val="102940"/>
                </a:solidFill>
              </a:rPr>
              <a:t>The ecosystem had recovered from the devastation that was the Great Dying. Phytoplankton, coral, and crustaceans  emerged. </a:t>
            </a:r>
          </a:p>
          <a:p>
            <a:pPr>
              <a:buFont typeface="Wingdings" pitchFamily="2" charset="2"/>
              <a:buChar char="§"/>
            </a:pPr>
            <a:r>
              <a:rPr lang="en-US" sz="2000" dirty="0">
                <a:solidFill>
                  <a:srgbClr val="102940"/>
                </a:solidFill>
              </a:rPr>
              <a:t>New aquatic reptiles evolved such as Ichthyosaurs and </a:t>
            </a:r>
            <a:r>
              <a:rPr lang="en-US" sz="2000" dirty="0" err="1">
                <a:solidFill>
                  <a:srgbClr val="102940"/>
                </a:solidFill>
              </a:rPr>
              <a:t>Nothosaurs</a:t>
            </a:r>
            <a:r>
              <a:rPr lang="en-US" sz="2000" dirty="0">
                <a:solidFill>
                  <a:srgbClr val="102940"/>
                </a:solidFill>
              </a:rPr>
              <a:t>. </a:t>
            </a:r>
          </a:p>
        </p:txBody>
      </p:sp>
      <p:sp>
        <p:nvSpPr>
          <p:cNvPr id="4" name="Rectangle 3"/>
          <p:cNvSpPr/>
          <p:nvPr/>
        </p:nvSpPr>
        <p:spPr>
          <a:xfrm>
            <a:off x="478595" y="1178161"/>
            <a:ext cx="460196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>
                <a:solidFill>
                  <a:srgbClr val="C00000"/>
                </a:solidFill>
                <a:latin typeface="+mj-lt"/>
              </a:rPr>
              <a:t>The Middle Triassic </a:t>
            </a:r>
            <a:r>
              <a:rPr lang="en-US" sz="2800" b="1" dirty="0">
                <a:solidFill>
                  <a:srgbClr val="C00000"/>
                </a:solidFill>
              </a:rPr>
              <a:t>Epoch</a:t>
            </a:r>
            <a:r>
              <a:rPr lang="en-US" sz="2800" b="1" dirty="0">
                <a:solidFill>
                  <a:srgbClr val="C00000"/>
                </a:solidFill>
                <a:latin typeface="+mj-lt"/>
              </a:rPr>
              <a:t> </a:t>
            </a:r>
          </a:p>
        </p:txBody>
      </p:sp>
      <p:pic>
        <p:nvPicPr>
          <p:cNvPr id="54274" name="Picture 2" descr="http://img03.deviantart.net/84e2/i/2013/229/1/f/ichthyosaurs_by_esthervanhulsen-d6ii9m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16842" y="4452595"/>
            <a:ext cx="2898950" cy="2052479"/>
          </a:xfrm>
          <a:prstGeom prst="rect">
            <a:avLst/>
          </a:prstGeom>
          <a:noFill/>
        </p:spPr>
      </p:pic>
      <p:pic>
        <p:nvPicPr>
          <p:cNvPr id="54276" name="Picture 4" descr="http://1.bp.blogspot.com/_X1gHnnWgKKc/S6FDbi67LzI/AAAAAAAAAEc/carb4IFiw-w/s400/Monsters_Deep_Nothosaur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160035" y="4458923"/>
            <a:ext cx="2738894" cy="2054171"/>
          </a:xfrm>
          <a:prstGeom prst="rect">
            <a:avLst/>
          </a:prstGeom>
          <a:noFill/>
        </p:spPr>
      </p:pic>
      <p:pic>
        <p:nvPicPr>
          <p:cNvPr id="54278" name="Picture 6" descr="http://go2add.com/images/Keichousaurus/Pangea-TethysOcean.jpg"/>
          <p:cNvPicPr>
            <a:picLocks noChangeAspect="1" noChangeArrowheads="1"/>
          </p:cNvPicPr>
          <p:nvPr/>
        </p:nvPicPr>
        <p:blipFill>
          <a:blip r:embed="rId6"/>
          <a:srcRect l="1777" b="15650"/>
          <a:stretch>
            <a:fillRect/>
          </a:stretch>
        </p:blipFill>
        <p:spPr bwMode="auto">
          <a:xfrm>
            <a:off x="256674" y="4458649"/>
            <a:ext cx="2679032" cy="2038404"/>
          </a:xfrm>
          <a:prstGeom prst="rect">
            <a:avLst/>
          </a:prstGeom>
          <a:noFill/>
        </p:spPr>
      </p:pic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0760F-9A57-4DEF-95EF-9C52A00B1948}" type="slidenum">
              <a:rPr lang="en-US" smtClean="0"/>
              <a:pPr/>
              <a:t>35</a:t>
            </a:fld>
            <a:endParaRPr lang="en-US"/>
          </a:p>
        </p:txBody>
      </p:sp>
    </p:spTree>
  </p:cSld>
  <p:clrMapOvr>
    <a:masterClrMapping/>
  </p:clrMapOvr>
  <p:transition>
    <p:cover dir="d"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§"/>
            </a:pPr>
            <a:r>
              <a:rPr lang="en-US" sz="2000" dirty="0">
                <a:solidFill>
                  <a:srgbClr val="102940"/>
                </a:solidFill>
              </a:rPr>
              <a:t>Meanwhile, on land, Pine forests flourished, bringing along mosquitoes and fruit flies. </a:t>
            </a:r>
          </a:p>
          <a:p>
            <a:pPr>
              <a:buFont typeface="Wingdings" pitchFamily="2" charset="2"/>
              <a:buChar char="§"/>
            </a:pPr>
            <a:r>
              <a:rPr lang="en-US" sz="2000" dirty="0">
                <a:solidFill>
                  <a:srgbClr val="102940"/>
                </a:solidFill>
              </a:rPr>
              <a:t>The first ancient crocodilians evolved, which sparked competition with the large amphibians that had since ruled the freshwater world.</a:t>
            </a:r>
          </a:p>
          <a:p>
            <a:endParaRPr lang="en-US" dirty="0"/>
          </a:p>
        </p:txBody>
      </p:sp>
      <p:pic>
        <p:nvPicPr>
          <p:cNvPr id="58370" name="Picture 2" descr="http://static.guim.co.uk/sys-images/Guardian/Pix/pictures/2009/11/19/1258642453112/Ancient-crocodiles-DogCro-00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9107" y="3678622"/>
            <a:ext cx="4912914" cy="2874577"/>
          </a:xfrm>
          <a:prstGeom prst="rect">
            <a:avLst/>
          </a:prstGeom>
          <a:noFill/>
        </p:spPr>
      </p:pic>
      <p:pic>
        <p:nvPicPr>
          <p:cNvPr id="58372" name="Picture 4" descr="https://s-media-cache-ak0.pinimg.com/736x/1e/8a/81/1e8a8198a1c133322ae8ebe9ad1fef9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54755" y="3595066"/>
            <a:ext cx="2863604" cy="2877923"/>
          </a:xfrm>
          <a:prstGeom prst="rect">
            <a:avLst/>
          </a:prstGeom>
          <a:noFill/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0760F-9A57-4DEF-95EF-9C52A00B1948}" type="slidenum">
              <a:rPr lang="en-US" smtClean="0"/>
              <a:pPr/>
              <a:t>36</a:t>
            </a:fld>
            <a:endParaRPr lang="en-US"/>
          </a:p>
        </p:txBody>
      </p:sp>
    </p:spTree>
  </p:cSld>
  <p:clrMapOvr>
    <a:masterClrMapping/>
  </p:clrMapOvr>
  <p:transition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83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83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737078"/>
            <a:ext cx="7886700" cy="1325563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rgbClr val="C00000"/>
                </a:solidFill>
              </a:rPr>
              <a:t>Late Triassic Epoch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§"/>
            </a:pPr>
            <a:r>
              <a:rPr lang="en-US" sz="2000" dirty="0">
                <a:solidFill>
                  <a:srgbClr val="102940"/>
                </a:solidFill>
              </a:rPr>
              <a:t>The Late Triassic spans from 237 million to 200 million years ago. </a:t>
            </a:r>
          </a:p>
          <a:p>
            <a:pPr>
              <a:buFont typeface="Wingdings" pitchFamily="2" charset="2"/>
              <a:buChar char="§"/>
            </a:pPr>
            <a:r>
              <a:rPr lang="en-US" sz="2000" dirty="0">
                <a:solidFill>
                  <a:srgbClr val="102940"/>
                </a:solidFill>
              </a:rPr>
              <a:t>The recent warming led to a boom of reptilian evolution on land as the first true dinosaurs evolve, as well as pterosaurs.</a:t>
            </a:r>
          </a:p>
          <a:p>
            <a:endParaRPr lang="en-US" sz="2000" dirty="0">
              <a:solidFill>
                <a:srgbClr val="102940"/>
              </a:solidFill>
            </a:endParaRPr>
          </a:p>
          <a:p>
            <a:endParaRPr lang="en-US" sz="2000" dirty="0">
              <a:solidFill>
                <a:srgbClr val="102940"/>
              </a:solidFill>
            </a:endParaRPr>
          </a:p>
        </p:txBody>
      </p:sp>
      <p:pic>
        <p:nvPicPr>
          <p:cNvPr id="59394" name="Picture 2" descr="https://upload.wikimedia.org/wikipedia/commons/c/c1/Sinornithosaurus_Dave_NGMC9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4142" y="3031397"/>
            <a:ext cx="2024522" cy="3555781"/>
          </a:xfrm>
          <a:prstGeom prst="rect">
            <a:avLst/>
          </a:prstGeom>
          <a:noFill/>
        </p:spPr>
      </p:pic>
      <p:pic>
        <p:nvPicPr>
          <p:cNvPr id="59396" name="Picture 4" descr="http://www.rsc.org/chemistryworld/sites/default/files/upload/1013CW-FEATURE_Fossil-Pigments-Fig1_630tb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13543" y="3030465"/>
            <a:ext cx="4747057" cy="3564060"/>
          </a:xfrm>
          <a:prstGeom prst="rect">
            <a:avLst/>
          </a:prstGeom>
          <a:noFill/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0760F-9A57-4DEF-95EF-9C52A00B1948}" type="slidenum">
              <a:rPr lang="en-US" smtClean="0"/>
              <a:pPr/>
              <a:t>37</a:t>
            </a:fld>
            <a:endParaRPr lang="en-US"/>
          </a:p>
        </p:txBody>
      </p:sp>
    </p:spTree>
  </p:cSld>
  <p:clrMapOvr>
    <a:masterClrMapping/>
  </p:clrMapOvr>
  <p:transition>
    <p:cover dir="d"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08125" y="1322542"/>
            <a:ext cx="592284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>
                <a:solidFill>
                  <a:srgbClr val="C00000"/>
                </a:solidFill>
                <a:latin typeface="+mj-lt"/>
              </a:rPr>
              <a:t>Triassic-Jurassic mass extinction</a:t>
            </a:r>
          </a:p>
        </p:txBody>
      </p:sp>
      <p:sp>
        <p:nvSpPr>
          <p:cNvPr id="6" name="Rectangle 5"/>
          <p:cNvSpPr/>
          <p:nvPr/>
        </p:nvSpPr>
        <p:spPr>
          <a:xfrm>
            <a:off x="749748" y="1973470"/>
            <a:ext cx="244368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/>
              <a:t>200 million years ago </a:t>
            </a:r>
          </a:p>
        </p:txBody>
      </p:sp>
      <p:pic>
        <p:nvPicPr>
          <p:cNvPr id="7" name="Picture 6" descr="http://ichef.bbci.co.uk/naturelibrary/images/ic/credit/640x395/t/tr/triassic-jurassic_extinction_event/triassic-jurassic_extinction_event_1.jpg"/>
          <p:cNvPicPr/>
          <p:nvPr/>
        </p:nvPicPr>
        <p:blipFill>
          <a:blip r:embed="rId2"/>
          <a:srcRect b="7022"/>
          <a:stretch>
            <a:fillRect/>
          </a:stretch>
        </p:blipFill>
        <p:spPr bwMode="auto">
          <a:xfrm>
            <a:off x="1752601" y="2526227"/>
            <a:ext cx="5638800" cy="34173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0760F-9A57-4DEF-95EF-9C52A00B1948}" type="slidenum">
              <a:rPr lang="en-US" smtClean="0"/>
              <a:pPr/>
              <a:t>38</a:t>
            </a:fld>
            <a:endParaRPr lang="en-US"/>
          </a:p>
        </p:txBody>
      </p:sp>
    </p:spTree>
  </p:cSld>
  <p:clrMapOvr>
    <a:masterClrMapping/>
  </p:clrMapOvr>
  <p:transition>
    <p:cover dir="d"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951132"/>
            <a:ext cx="7886700" cy="4351338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§"/>
            </a:pPr>
            <a:r>
              <a:rPr lang="en-US" sz="2000" dirty="0">
                <a:solidFill>
                  <a:srgbClr val="102940"/>
                </a:solidFill>
              </a:rPr>
              <a:t>Climate change, flood,  basalt eruptions and an asteroid impact have all been blamed for this loss of life.</a:t>
            </a:r>
          </a:p>
          <a:p>
            <a:pPr>
              <a:buFont typeface="Wingdings" pitchFamily="2" charset="2"/>
              <a:buChar char="§"/>
            </a:pPr>
            <a:endParaRPr lang="en-US" sz="2000" dirty="0">
              <a:solidFill>
                <a:srgbClr val="102940"/>
              </a:solidFill>
            </a:endParaRPr>
          </a:p>
          <a:p>
            <a:pPr>
              <a:buFont typeface="Wingdings" pitchFamily="2" charset="2"/>
              <a:buChar char="§"/>
            </a:pPr>
            <a:r>
              <a:rPr lang="en-US" sz="2000" dirty="0">
                <a:solidFill>
                  <a:srgbClr val="102940"/>
                </a:solidFill>
              </a:rPr>
              <a:t> Many types of animal died out, including lots of marine reptiles, some large amphibians.</a:t>
            </a:r>
          </a:p>
          <a:p>
            <a:pPr>
              <a:buFont typeface="Wingdings" pitchFamily="2" charset="2"/>
              <a:buChar char="§"/>
            </a:pPr>
            <a:endParaRPr lang="en-US" sz="2000" dirty="0">
              <a:solidFill>
                <a:srgbClr val="102940"/>
              </a:solidFill>
            </a:endParaRPr>
          </a:p>
          <a:p>
            <a:pPr>
              <a:buFont typeface="Wingdings" pitchFamily="2" charset="2"/>
              <a:buChar char="§"/>
            </a:pPr>
            <a:r>
              <a:rPr lang="en-US" sz="2000" dirty="0">
                <a:solidFill>
                  <a:srgbClr val="102940"/>
                </a:solidFill>
              </a:rPr>
              <a:t>Roughly half of all the species alive at the time became extinct. Strangely, plants were not so badly affected.</a:t>
            </a:r>
          </a:p>
          <a:p>
            <a:pPr>
              <a:buNone/>
            </a:pPr>
            <a:endParaRPr lang="en-US" sz="2000" dirty="0">
              <a:solidFill>
                <a:srgbClr val="102940"/>
              </a:solidFill>
            </a:endParaRPr>
          </a:p>
          <a:p>
            <a:pPr>
              <a:buFont typeface="Wingdings" pitchFamily="2" charset="2"/>
              <a:buChar char="§"/>
            </a:pPr>
            <a:r>
              <a:rPr lang="en-US" sz="2000" dirty="0">
                <a:solidFill>
                  <a:srgbClr val="102940"/>
                </a:solidFill>
              </a:rPr>
              <a:t> 34% of marine life were wiped out in the fourth mass extinction event of the world. The cause is debatable.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0760F-9A57-4DEF-95EF-9C52A00B1948}" type="slidenum">
              <a:rPr lang="en-US" smtClean="0"/>
              <a:pPr/>
              <a:t>39</a:t>
            </a:fld>
            <a:endParaRPr lang="en-US"/>
          </a:p>
        </p:txBody>
      </p:sp>
    </p:spTree>
  </p:cSld>
  <p:clrMapOvr>
    <a:masterClrMapping/>
  </p:clrMapOvr>
  <p:transition>
    <p:cover dir="d"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135" y="969560"/>
            <a:ext cx="7886700" cy="1325563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rgbClr val="C00000"/>
                </a:solidFill>
              </a:rPr>
              <a:t>Jurassic Period</a:t>
            </a:r>
            <a:br>
              <a:rPr lang="en-US" sz="2800" b="1" dirty="0">
                <a:solidFill>
                  <a:srgbClr val="C00000"/>
                </a:solidFill>
              </a:rPr>
            </a:br>
            <a:endParaRPr lang="en-US" sz="2800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0643" y="2042602"/>
            <a:ext cx="7886700" cy="4351338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§"/>
            </a:pPr>
            <a:endParaRPr lang="en-US" sz="2000" dirty="0">
              <a:solidFill>
                <a:srgbClr val="102940"/>
              </a:solidFill>
            </a:endParaRPr>
          </a:p>
          <a:p>
            <a:pPr>
              <a:buFont typeface="Wingdings" pitchFamily="2" charset="2"/>
              <a:buChar char="§"/>
            </a:pPr>
            <a:r>
              <a:rPr lang="en-US" sz="2000" dirty="0">
                <a:solidFill>
                  <a:srgbClr val="102940"/>
                </a:solidFill>
              </a:rPr>
              <a:t>The Jurassic ranges from 200 million years to 145 million years ago.</a:t>
            </a:r>
          </a:p>
          <a:p>
            <a:pPr>
              <a:buFont typeface="Wingdings" pitchFamily="2" charset="2"/>
              <a:buChar char="§"/>
            </a:pPr>
            <a:endParaRPr lang="en-US" sz="2000" dirty="0">
              <a:solidFill>
                <a:srgbClr val="102940"/>
              </a:solidFill>
            </a:endParaRPr>
          </a:p>
          <a:p>
            <a:pPr>
              <a:buNone/>
            </a:pPr>
            <a:r>
              <a:rPr lang="en-US" sz="2000" b="1" dirty="0">
                <a:solidFill>
                  <a:srgbClr val="102940"/>
                </a:solidFill>
              </a:rPr>
              <a:t> It features 3 major epochs: </a:t>
            </a:r>
          </a:p>
          <a:p>
            <a:pPr>
              <a:buFont typeface="Wingdings" pitchFamily="2" charset="2"/>
              <a:buChar char="§"/>
            </a:pPr>
            <a:endParaRPr lang="en-US" sz="2000" dirty="0">
              <a:solidFill>
                <a:srgbClr val="102940"/>
              </a:solidFill>
            </a:endParaRPr>
          </a:p>
          <a:p>
            <a:pPr>
              <a:buFont typeface="Wingdings" pitchFamily="2" charset="2"/>
              <a:buChar char="ü"/>
            </a:pPr>
            <a:r>
              <a:rPr lang="en-US" sz="2000" dirty="0">
                <a:solidFill>
                  <a:srgbClr val="102940"/>
                </a:solidFill>
              </a:rPr>
              <a:t> The Early Jurassic</a:t>
            </a:r>
          </a:p>
          <a:p>
            <a:pPr>
              <a:buFont typeface="Wingdings" pitchFamily="2" charset="2"/>
              <a:buChar char="ü"/>
            </a:pPr>
            <a:r>
              <a:rPr lang="en-US" sz="2000" dirty="0">
                <a:solidFill>
                  <a:srgbClr val="102940"/>
                </a:solidFill>
              </a:rPr>
              <a:t> Middle Jurassic</a:t>
            </a:r>
          </a:p>
          <a:p>
            <a:pPr>
              <a:buFont typeface="Wingdings" pitchFamily="2" charset="2"/>
              <a:buChar char="ü"/>
            </a:pPr>
            <a:r>
              <a:rPr lang="en-US" sz="2000" dirty="0">
                <a:solidFill>
                  <a:srgbClr val="102940"/>
                </a:solidFill>
              </a:rPr>
              <a:t> Late Jurassic.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0760F-9A57-4DEF-95EF-9C52A00B1948}" type="slidenum">
              <a:rPr lang="en-US" smtClean="0"/>
              <a:pPr/>
              <a:t>40</a:t>
            </a:fld>
            <a:endParaRPr lang="en-US"/>
          </a:p>
        </p:txBody>
      </p:sp>
    </p:spTree>
  </p:cSld>
  <p:clrMapOvr>
    <a:masterClrMapping/>
  </p:clrMapOvr>
  <p:transition>
    <p:cover dir="d"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830066"/>
            <a:ext cx="7886700" cy="1325563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rgbClr val="C00000"/>
                </a:solidFill>
              </a:rPr>
              <a:t>The Early Jurassic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042597"/>
            <a:ext cx="7886700" cy="4351338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§"/>
            </a:pPr>
            <a:r>
              <a:rPr lang="en-US" sz="2000" dirty="0">
                <a:solidFill>
                  <a:srgbClr val="102940"/>
                </a:solidFill>
              </a:rPr>
              <a:t> It spans from 200 million years to 175 million years ago.</a:t>
            </a:r>
            <a:endParaRPr lang="en-US" sz="2000" baseline="30000" dirty="0">
              <a:solidFill>
                <a:srgbClr val="102940"/>
              </a:solidFill>
            </a:endParaRPr>
          </a:p>
          <a:p>
            <a:pPr>
              <a:buFont typeface="Wingdings" pitchFamily="2" charset="2"/>
              <a:buChar char="§"/>
            </a:pPr>
            <a:r>
              <a:rPr lang="en-US" sz="2000" dirty="0">
                <a:solidFill>
                  <a:srgbClr val="102940"/>
                </a:solidFill>
              </a:rPr>
              <a:t> The climate was much more humid than the Triassic, and as a result, the world was very tropical.</a:t>
            </a:r>
          </a:p>
          <a:p>
            <a:pPr>
              <a:buFont typeface="Wingdings" pitchFamily="2" charset="2"/>
              <a:buChar char="§"/>
            </a:pPr>
            <a:r>
              <a:rPr lang="en-US" sz="2000" dirty="0">
                <a:solidFill>
                  <a:srgbClr val="102940"/>
                </a:solidFill>
              </a:rPr>
              <a:t> In the oceans, Plesiosaurs, Ichthyosaurs and Ammonites fill waters as the dominant species of the seas</a:t>
            </a:r>
          </a:p>
        </p:txBody>
      </p:sp>
      <p:pic>
        <p:nvPicPr>
          <p:cNvPr id="63490" name="Picture 2" descr="http://vignette1.wikia.nocookie.net/cryptidz/images/9/96/Plesiosaurs.jpg/revision/latest?cb=2013021022295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3991" y="4262034"/>
            <a:ext cx="2634711" cy="2270502"/>
          </a:xfrm>
          <a:prstGeom prst="rect">
            <a:avLst/>
          </a:prstGeom>
          <a:noFill/>
        </p:spPr>
      </p:pic>
      <p:pic>
        <p:nvPicPr>
          <p:cNvPr id="63492" name="Picture 4" descr="http://cdn.zmescience.com/wp-content/uploads/2014/11/ichthyosaur_1.jpg"/>
          <p:cNvPicPr>
            <a:picLocks noChangeAspect="1" noChangeArrowheads="1"/>
          </p:cNvPicPr>
          <p:nvPr/>
        </p:nvPicPr>
        <p:blipFill>
          <a:blip r:embed="rId3"/>
          <a:srcRect l="12000" r="3556"/>
          <a:stretch>
            <a:fillRect/>
          </a:stretch>
        </p:blipFill>
        <p:spPr bwMode="auto">
          <a:xfrm>
            <a:off x="2898188" y="4262036"/>
            <a:ext cx="3123425" cy="2282850"/>
          </a:xfrm>
          <a:prstGeom prst="rect">
            <a:avLst/>
          </a:prstGeom>
          <a:noFill/>
        </p:spPr>
      </p:pic>
      <p:pic>
        <p:nvPicPr>
          <p:cNvPr id="63494" name="Picture 6" descr="http://www.daviddarling.info/images/ammonite.gif"/>
          <p:cNvPicPr>
            <a:picLocks noChangeAspect="1" noChangeArrowheads="1"/>
          </p:cNvPicPr>
          <p:nvPr/>
        </p:nvPicPr>
        <p:blipFill>
          <a:blip r:embed="rId4"/>
          <a:srcRect l="8339"/>
          <a:stretch>
            <a:fillRect/>
          </a:stretch>
        </p:blipFill>
        <p:spPr bwMode="auto">
          <a:xfrm>
            <a:off x="6152829" y="4262035"/>
            <a:ext cx="2867726" cy="2278249"/>
          </a:xfrm>
          <a:prstGeom prst="rect">
            <a:avLst/>
          </a:prstGeom>
          <a:noFill/>
        </p:spPr>
      </p:pic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0760F-9A57-4DEF-95EF-9C52A00B1948}" type="slidenum">
              <a:rPr lang="en-US" smtClean="0"/>
              <a:pPr/>
              <a:t>41</a:t>
            </a:fld>
            <a:endParaRPr lang="en-US"/>
          </a:p>
        </p:txBody>
      </p:sp>
    </p:spTree>
  </p:cSld>
  <p:clrMapOvr>
    <a:masterClrMapping/>
  </p:clrMapOvr>
  <p:transition>
    <p:cover dir="d"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§"/>
            </a:pPr>
            <a:r>
              <a:rPr lang="en-US" sz="2000" dirty="0">
                <a:solidFill>
                  <a:srgbClr val="102940"/>
                </a:solidFill>
              </a:rPr>
              <a:t>On land, dinosaurs and other reptiles stake their claim as the dominant race of the land, with species such as </a:t>
            </a:r>
            <a:r>
              <a:rPr lang="en-US" sz="2000" dirty="0" err="1">
                <a:solidFill>
                  <a:srgbClr val="102940"/>
                </a:solidFill>
              </a:rPr>
              <a:t>Dilophosaurus</a:t>
            </a:r>
            <a:r>
              <a:rPr lang="en-US" sz="2000" dirty="0">
                <a:solidFill>
                  <a:srgbClr val="102940"/>
                </a:solidFill>
              </a:rPr>
              <a:t> at the top. </a:t>
            </a:r>
          </a:p>
          <a:p>
            <a:pPr>
              <a:buFont typeface="Wingdings" pitchFamily="2" charset="2"/>
              <a:buChar char="§"/>
            </a:pPr>
            <a:r>
              <a:rPr lang="en-US" sz="2000" dirty="0">
                <a:solidFill>
                  <a:srgbClr val="102940"/>
                </a:solidFill>
              </a:rPr>
              <a:t>The first true crocodiles evolved, pushing out the large amphibians to near extinction. All-in-all, reptiles rise to rule the world. Meanwhile, the first true </a:t>
            </a:r>
            <a:r>
              <a:rPr lang="en-US" sz="2000" b="1" dirty="0">
                <a:solidFill>
                  <a:srgbClr val="102940"/>
                </a:solidFill>
              </a:rPr>
              <a:t>mammals</a:t>
            </a:r>
            <a:r>
              <a:rPr lang="en-US" sz="2000" dirty="0">
                <a:solidFill>
                  <a:srgbClr val="102940"/>
                </a:solidFill>
              </a:rPr>
              <a:t> evolve, but remained relatively small sized.</a:t>
            </a:r>
          </a:p>
        </p:txBody>
      </p:sp>
      <p:pic>
        <p:nvPicPr>
          <p:cNvPr id="62466" name="Picture 2" descr="https://upload.wikimedia.org/wikipedia/commons/b/bd/Nile_crocodile_hea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4914" y="3766088"/>
            <a:ext cx="3879877" cy="2586584"/>
          </a:xfrm>
          <a:prstGeom prst="rect">
            <a:avLst/>
          </a:prstGeom>
          <a:noFill/>
        </p:spPr>
      </p:pic>
      <p:pic>
        <p:nvPicPr>
          <p:cNvPr id="62468" name="Picture 4" descr="http://vignette1.wikia.nocookie.net/ultimatedinosaur/images/7/7a/2dilophosaurus.jpg/revision/latest?cb=20110817010838"/>
          <p:cNvPicPr>
            <a:picLocks noChangeAspect="1" noChangeArrowheads="1"/>
          </p:cNvPicPr>
          <p:nvPr/>
        </p:nvPicPr>
        <p:blipFill>
          <a:blip r:embed="rId3"/>
          <a:srcRect b="10576"/>
          <a:stretch>
            <a:fillRect/>
          </a:stretch>
        </p:blipFill>
        <p:spPr bwMode="auto">
          <a:xfrm>
            <a:off x="682518" y="3766088"/>
            <a:ext cx="3504600" cy="2588216"/>
          </a:xfrm>
          <a:prstGeom prst="rect">
            <a:avLst/>
          </a:prstGeom>
          <a:noFill/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0760F-9A57-4DEF-95EF-9C52A00B1948}" type="slidenum">
              <a:rPr lang="en-US" smtClean="0"/>
              <a:pPr/>
              <a:t>42</a:t>
            </a:fld>
            <a:endParaRPr lang="en-US"/>
          </a:p>
        </p:txBody>
      </p:sp>
    </p:spTree>
  </p:cSld>
  <p:clrMapOvr>
    <a:masterClrMapping/>
  </p:clrMapOvr>
  <p:transition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24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24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907556"/>
            <a:ext cx="7886700" cy="1325563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rgbClr val="C00000"/>
                </a:solidFill>
              </a:rPr>
              <a:t>Middle Jurassic Epoch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9170" y="2120095"/>
            <a:ext cx="7886700" cy="4351338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§"/>
            </a:pPr>
            <a:r>
              <a:rPr lang="en-US" sz="2000" dirty="0">
                <a:solidFill>
                  <a:srgbClr val="102940"/>
                </a:solidFill>
              </a:rPr>
              <a:t>The Middle Jurassic spans from 175 million to 163 million years ago. </a:t>
            </a:r>
          </a:p>
          <a:p>
            <a:pPr>
              <a:buFont typeface="Wingdings" pitchFamily="2" charset="2"/>
              <a:buChar char="§"/>
            </a:pPr>
            <a:r>
              <a:rPr lang="en-US" sz="2000" dirty="0">
                <a:solidFill>
                  <a:srgbClr val="102940"/>
                </a:solidFill>
              </a:rPr>
              <a:t>During this epoch, reptiles flourished as huge herds of </a:t>
            </a:r>
            <a:r>
              <a:rPr lang="en-US" sz="2000" dirty="0" err="1">
                <a:solidFill>
                  <a:srgbClr val="102940"/>
                </a:solidFill>
              </a:rPr>
              <a:t>sauropods</a:t>
            </a:r>
            <a:r>
              <a:rPr lang="en-US" sz="2000" dirty="0">
                <a:solidFill>
                  <a:srgbClr val="102940"/>
                </a:solidFill>
              </a:rPr>
              <a:t>, such as Brachiosaurus and Diplodocus, filled the fern prairies of the Middle Jurassic. </a:t>
            </a:r>
          </a:p>
          <a:p>
            <a:pPr>
              <a:buFont typeface="Wingdings" pitchFamily="2" charset="2"/>
              <a:buChar char="§"/>
            </a:pPr>
            <a:r>
              <a:rPr lang="en-US" sz="2000" dirty="0">
                <a:solidFill>
                  <a:srgbClr val="102940"/>
                </a:solidFill>
              </a:rPr>
              <a:t>This epoch was the peak of the reptiles.</a:t>
            </a:r>
          </a:p>
          <a:p>
            <a:pPr>
              <a:buFont typeface="Wingdings" pitchFamily="2" charset="2"/>
              <a:buChar char="§"/>
            </a:pPr>
            <a:endParaRPr lang="en-US" sz="2000" dirty="0"/>
          </a:p>
          <a:p>
            <a:pPr>
              <a:buFont typeface="Wingdings" pitchFamily="2" charset="2"/>
              <a:buChar char="§"/>
            </a:pPr>
            <a:endParaRPr lang="en-US" sz="2000" dirty="0">
              <a:solidFill>
                <a:srgbClr val="102940"/>
              </a:solidFill>
            </a:endParaRPr>
          </a:p>
        </p:txBody>
      </p:sp>
      <p:pic>
        <p:nvPicPr>
          <p:cNvPr id="65538" name="Picture 2" descr="http://ichef.bbci.co.uk/naturelibrary/images/ic/credit/640x395/s/sa/sauropoda/sauropoda_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7018" y="4081017"/>
            <a:ext cx="4034851" cy="2490260"/>
          </a:xfrm>
          <a:prstGeom prst="rect">
            <a:avLst/>
          </a:prstGeom>
          <a:noFill/>
        </p:spPr>
      </p:pic>
      <p:pic>
        <p:nvPicPr>
          <p:cNvPr id="65540" name="Picture 4" descr="http://www.lifesize-models.co.uk/custom/images/products/BRACHIOSAURUS%20100055%20(1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84037" y="4091548"/>
            <a:ext cx="3468182" cy="2473970"/>
          </a:xfrm>
          <a:prstGeom prst="rect">
            <a:avLst/>
          </a:prstGeom>
          <a:noFill/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0760F-9A57-4DEF-95EF-9C52A00B1948}" type="slidenum">
              <a:rPr lang="en-US" smtClean="0"/>
              <a:pPr/>
              <a:t>43</a:t>
            </a:fld>
            <a:endParaRPr lang="en-US"/>
          </a:p>
        </p:txBody>
      </p:sp>
    </p:spTree>
  </p:cSld>
  <p:clrMapOvr>
    <a:masterClrMapping/>
  </p:clrMapOvr>
  <p:transition>
    <p:cover dir="d"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11443" y="2375811"/>
            <a:ext cx="8065899" cy="4117979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§"/>
            </a:pPr>
            <a:endParaRPr lang="en-US" sz="2000" dirty="0">
              <a:solidFill>
                <a:srgbClr val="102940"/>
              </a:solidFill>
            </a:endParaRPr>
          </a:p>
          <a:p>
            <a:pPr>
              <a:buFont typeface="Wingdings" pitchFamily="2" charset="2"/>
              <a:buChar char="§"/>
            </a:pPr>
            <a:r>
              <a:rPr lang="en-US" sz="2000" dirty="0">
                <a:solidFill>
                  <a:srgbClr val="102940"/>
                </a:solidFill>
              </a:rPr>
              <a:t>The Late Jurassic spans from 163 million to 145 million years ago.</a:t>
            </a:r>
          </a:p>
          <a:p>
            <a:pPr>
              <a:buFont typeface="Wingdings" pitchFamily="2" charset="2"/>
              <a:buChar char="§"/>
            </a:pPr>
            <a:endParaRPr lang="en-US" sz="2000" dirty="0">
              <a:solidFill>
                <a:srgbClr val="102940"/>
              </a:solidFill>
            </a:endParaRPr>
          </a:p>
          <a:p>
            <a:pPr algn="just">
              <a:buFont typeface="Wingdings" pitchFamily="2" charset="2"/>
              <a:buChar char="§"/>
            </a:pPr>
            <a:endParaRPr lang="en-US" sz="2000" dirty="0">
              <a:solidFill>
                <a:srgbClr val="102940"/>
              </a:solidFill>
            </a:endParaRPr>
          </a:p>
          <a:p>
            <a:pPr algn="just">
              <a:buFont typeface="Wingdings" pitchFamily="2" charset="2"/>
              <a:buChar char="§"/>
            </a:pPr>
            <a:r>
              <a:rPr lang="en-US" sz="2000" dirty="0">
                <a:solidFill>
                  <a:srgbClr val="102940"/>
                </a:solidFill>
              </a:rPr>
              <a:t>The Late Jurassic featured a massive extinction of </a:t>
            </a:r>
            <a:r>
              <a:rPr lang="en-US" sz="2000" dirty="0" err="1">
                <a:solidFill>
                  <a:srgbClr val="102940"/>
                </a:solidFill>
              </a:rPr>
              <a:t>sauropods</a:t>
            </a:r>
            <a:r>
              <a:rPr lang="en-US" sz="2000" dirty="0">
                <a:solidFill>
                  <a:srgbClr val="102940"/>
                </a:solidFill>
              </a:rPr>
              <a:t> and Ichthyosaurs due to the separation of Pangaea into </a:t>
            </a:r>
            <a:r>
              <a:rPr lang="en-US" sz="2000" dirty="0" err="1">
                <a:solidFill>
                  <a:srgbClr val="102940"/>
                </a:solidFill>
              </a:rPr>
              <a:t>Laurasia</a:t>
            </a:r>
            <a:r>
              <a:rPr lang="en-US" sz="2000" dirty="0">
                <a:solidFill>
                  <a:srgbClr val="102940"/>
                </a:solidFill>
              </a:rPr>
              <a:t> and </a:t>
            </a:r>
            <a:r>
              <a:rPr lang="en-US" sz="2000" dirty="0" err="1">
                <a:solidFill>
                  <a:srgbClr val="102940"/>
                </a:solidFill>
              </a:rPr>
              <a:t>Gondwana</a:t>
            </a:r>
            <a:r>
              <a:rPr lang="en-US" sz="2000" dirty="0">
                <a:solidFill>
                  <a:srgbClr val="102940"/>
                </a:solidFill>
              </a:rPr>
              <a:t> in an extinction known as the </a:t>
            </a:r>
            <a:r>
              <a:rPr lang="en-US" sz="2000" b="1" dirty="0">
                <a:solidFill>
                  <a:srgbClr val="102940"/>
                </a:solidFill>
              </a:rPr>
              <a:t>Jurassic-Cretaceous extinction.</a:t>
            </a:r>
          </a:p>
          <a:p>
            <a:pPr>
              <a:buFont typeface="Wingdings" pitchFamily="2" charset="2"/>
              <a:buChar char="§"/>
            </a:pPr>
            <a:endParaRPr lang="en-US" sz="2000" b="1" dirty="0">
              <a:solidFill>
                <a:srgbClr val="102940"/>
              </a:solidFill>
            </a:endParaRPr>
          </a:p>
          <a:p>
            <a:pPr>
              <a:buNone/>
            </a:pPr>
            <a:endParaRPr lang="en-US" sz="2000" dirty="0">
              <a:solidFill>
                <a:srgbClr val="10294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80151" y="1384534"/>
            <a:ext cx="301281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>
                <a:solidFill>
                  <a:srgbClr val="C00000"/>
                </a:solidFill>
              </a:rPr>
              <a:t>Late Jurassic Epoch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0760F-9A57-4DEF-95EF-9C52A00B1948}" type="slidenum">
              <a:rPr lang="en-US" smtClean="0"/>
              <a:pPr/>
              <a:t>44</a:t>
            </a:fld>
            <a:endParaRPr lang="en-US"/>
          </a:p>
        </p:txBody>
      </p:sp>
    </p:spTree>
  </p:cSld>
  <p:clrMapOvr>
    <a:masterClrMapping/>
  </p:clrMapOvr>
  <p:transition>
    <p:cover dir="d"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8" name="Picture 4" descr="http://cnet2.cbsistatic.com/hub/i/r/2014/11/03/058c8d3e-3d96-4cad-a06b-942acac85334/resize/970x546/3e64e782ebf5d90c7a49ad9ee2031225/trexhammacher.jpg"/>
          <p:cNvPicPr>
            <a:picLocks noChangeAspect="1" noChangeArrowheads="1"/>
          </p:cNvPicPr>
          <p:nvPr/>
        </p:nvPicPr>
        <p:blipFill>
          <a:blip r:embed="rId2"/>
          <a:srcRect r="1988"/>
          <a:stretch>
            <a:fillRect/>
          </a:stretch>
        </p:blipFill>
        <p:spPr bwMode="auto">
          <a:xfrm>
            <a:off x="3518721" y="2805193"/>
            <a:ext cx="5439299" cy="3686255"/>
          </a:xfrm>
          <a:prstGeom prst="rect">
            <a:avLst/>
          </a:prstGeom>
          <a:noFill/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9451" y="1872119"/>
            <a:ext cx="8065899" cy="4351338"/>
          </a:xfrm>
        </p:spPr>
        <p:txBody>
          <a:bodyPr>
            <a:normAutofit/>
          </a:bodyPr>
          <a:lstStyle/>
          <a:p>
            <a:r>
              <a:rPr lang="en-US" sz="2000" dirty="0">
                <a:solidFill>
                  <a:srgbClr val="102940"/>
                </a:solidFill>
              </a:rPr>
              <a:t>The divided world would give opportunity for the diversification of new dinosaurs. Like the T-Rex.</a:t>
            </a:r>
          </a:p>
        </p:txBody>
      </p:sp>
      <p:pic>
        <p:nvPicPr>
          <p:cNvPr id="67586" name="Picture 2" descr="http://images.enstarz.com/data/images/full/39704/t-rex-jurassic-world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0929" y="2535140"/>
            <a:ext cx="3812584" cy="4028391"/>
          </a:xfrm>
          <a:prstGeom prst="rect">
            <a:avLst/>
          </a:prstGeom>
          <a:noFill/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0760F-9A57-4DEF-95EF-9C52A00B1948}" type="slidenum">
              <a:rPr lang="en-US" smtClean="0"/>
              <a:pPr/>
              <a:t>45</a:t>
            </a:fld>
            <a:endParaRPr lang="en-US"/>
          </a:p>
        </p:txBody>
      </p:sp>
    </p:spTree>
  </p:cSld>
  <p:clrMapOvr>
    <a:masterClrMapping/>
  </p:clrMapOvr>
  <p:transition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75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75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75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75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8647"/>
            <a:ext cx="7886700" cy="1325563"/>
          </a:xfrm>
        </p:spPr>
        <p:txBody>
          <a:bodyPr>
            <a:normAutofit/>
          </a:bodyPr>
          <a:lstStyle/>
          <a:p>
            <a:pPr lvl="0"/>
            <a:r>
              <a:rPr lang="en-US" altLang="en-US" sz="2800" b="1" dirty="0">
                <a:solidFill>
                  <a:srgbClr val="C00000"/>
                </a:solidFill>
                <a:cs typeface="Arial" panose="020B0604020202020204" pitchFamily="34" charset="0"/>
              </a:rPr>
              <a:t>Cretaceous</a:t>
            </a:r>
            <a:br>
              <a:rPr lang="en-US" altLang="en-US" sz="2800" b="1" dirty="0">
                <a:solidFill>
                  <a:srgbClr val="C00000"/>
                </a:solidFill>
                <a:cs typeface="Arial" panose="020B0604020202020204" pitchFamily="34" charset="0"/>
              </a:rPr>
            </a:br>
            <a:endParaRPr lang="en-US" sz="2800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105026"/>
            <a:ext cx="7886700" cy="4524373"/>
          </a:xfrm>
        </p:spPr>
        <p:txBody>
          <a:bodyPr>
            <a:normAutofit/>
          </a:bodyPr>
          <a:lstStyle/>
          <a:p>
            <a:pPr marL="171450" lvl="0" indent="-17145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</a:pPr>
            <a:r>
              <a:rPr lang="en-US" altLang="en-US" sz="2000" dirty="0">
                <a:solidFill>
                  <a:srgbClr val="102940"/>
                </a:solidFill>
                <a:cs typeface="Arial" panose="020B0604020202020204" pitchFamily="34" charset="0"/>
              </a:rPr>
              <a:t>The Cretaceous is the longest era in the Mesozoic,</a:t>
            </a:r>
          </a:p>
          <a:p>
            <a:pPr marL="171450" lvl="0" indent="-17145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</a:pPr>
            <a:endParaRPr lang="en-US" altLang="en-US" sz="2000" dirty="0">
              <a:solidFill>
                <a:srgbClr val="102940"/>
              </a:solidFill>
              <a:cs typeface="Arial" panose="020B0604020202020204" pitchFamily="34" charset="0"/>
            </a:endParaRP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2000" b="1" dirty="0">
                <a:solidFill>
                  <a:srgbClr val="102940"/>
                </a:solidFill>
                <a:cs typeface="Arial" panose="020B0604020202020204" pitchFamily="34" charset="0"/>
              </a:rPr>
              <a:t>Has two epoch: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en-US" altLang="en-US" sz="2000" b="1" dirty="0">
              <a:solidFill>
                <a:srgbClr val="102940"/>
              </a:solidFill>
              <a:cs typeface="Arial" panose="020B0604020202020204" pitchFamily="34" charset="0"/>
            </a:endParaRPr>
          </a:p>
          <a:p>
            <a:pPr lv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lang="en-US" altLang="en-US" sz="2000" dirty="0">
                <a:solidFill>
                  <a:srgbClr val="102940"/>
                </a:solidFill>
                <a:cs typeface="Arial" panose="020B0604020202020204" pitchFamily="34" charset="0"/>
              </a:rPr>
              <a:t>Early Cretaceous</a:t>
            </a:r>
          </a:p>
          <a:p>
            <a:pPr lv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lang="en-US" altLang="en-US" sz="2000" dirty="0">
                <a:solidFill>
                  <a:srgbClr val="102940"/>
                </a:solidFill>
                <a:cs typeface="Arial" panose="020B0604020202020204" pitchFamily="34" charset="0"/>
              </a:rPr>
              <a:t>Late Cretaceous.</a:t>
            </a:r>
            <a:endParaRPr lang="en-US" altLang="en-US" sz="2000" dirty="0">
              <a:solidFill>
                <a:srgbClr val="102940"/>
              </a:solidFill>
            </a:endParaRPr>
          </a:p>
          <a:p>
            <a:pPr lv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endParaRPr lang="en-US" altLang="en-US" sz="2000" dirty="0">
              <a:solidFill>
                <a:srgbClr val="102940"/>
              </a:solidFill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US" altLang="en-US" sz="2000" dirty="0">
                <a:solidFill>
                  <a:srgbClr val="102940"/>
                </a:solidFill>
                <a:cs typeface="Arial" panose="020B0604020202020204" pitchFamily="34" charset="0"/>
              </a:rPr>
              <a:t>The </a:t>
            </a:r>
            <a:r>
              <a:rPr lang="en-US" altLang="en-US" sz="2000" b="1" dirty="0">
                <a:solidFill>
                  <a:srgbClr val="102940"/>
                </a:solidFill>
                <a:cs typeface="Arial" panose="020B0604020202020204" pitchFamily="34" charset="0"/>
              </a:rPr>
              <a:t>Early Cretaceous </a:t>
            </a:r>
            <a:r>
              <a:rPr lang="en-US" altLang="en-US" sz="2000" dirty="0">
                <a:solidFill>
                  <a:srgbClr val="102940"/>
                </a:solidFill>
                <a:cs typeface="Arial" panose="020B0604020202020204" pitchFamily="34" charset="0"/>
              </a:rPr>
              <a:t>spans from 145 million to 100 million years ago.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altLang="en-US" sz="2000" dirty="0">
                <a:solidFill>
                  <a:srgbClr val="102940"/>
                </a:solidFill>
                <a:cs typeface="Arial" panose="020B0604020202020204" pitchFamily="34" charset="0"/>
              </a:rPr>
              <a:t>The Early Cretaceous saw the expansion of seaways, and as a result, the decline and extinction of sauropods (except in South America).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altLang="en-US" sz="2000" dirty="0">
                <a:solidFill>
                  <a:srgbClr val="102940"/>
                </a:solidFill>
                <a:cs typeface="Arial" panose="020B0604020202020204" pitchFamily="34" charset="0"/>
              </a:rPr>
              <a:t> Many coastal shallows were created, and that caused </a:t>
            </a:r>
            <a:r>
              <a:rPr lang="en-US" altLang="en-US" sz="2000" b="1" dirty="0">
                <a:solidFill>
                  <a:srgbClr val="102940"/>
                </a:solidFill>
                <a:cs typeface="Arial" panose="020B0604020202020204" pitchFamily="34" charset="0"/>
              </a:rPr>
              <a:t>Ichthyosaurs</a:t>
            </a:r>
            <a:r>
              <a:rPr lang="en-US" altLang="en-US" sz="2000" dirty="0">
                <a:solidFill>
                  <a:srgbClr val="102940"/>
                </a:solidFill>
                <a:cs typeface="Arial" panose="020B0604020202020204" pitchFamily="34" charset="0"/>
              </a:rPr>
              <a:t> to die out. </a:t>
            </a:r>
            <a:r>
              <a:rPr lang="en-US" altLang="en-US" sz="2000" b="1" dirty="0">
                <a:solidFill>
                  <a:srgbClr val="102940"/>
                </a:solidFill>
                <a:cs typeface="Arial" panose="020B0604020202020204" pitchFamily="34" charset="0"/>
              </a:rPr>
              <a:t>Mosasaurs </a:t>
            </a:r>
            <a:r>
              <a:rPr lang="en-US" altLang="en-US" sz="2000" dirty="0">
                <a:solidFill>
                  <a:srgbClr val="102940"/>
                </a:solidFill>
                <a:cs typeface="Arial" panose="020B0604020202020204" pitchFamily="34" charset="0"/>
              </a:rPr>
              <a:t>evolved to replace them as head of the seas.</a:t>
            </a:r>
            <a:endParaRPr lang="en-US" sz="2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0760F-9A57-4DEF-95EF-9C52A00B1948}" type="slidenum">
              <a:rPr lang="en-US" smtClean="0"/>
              <a:pPr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4170546"/>
      </p:ext>
    </p:extLst>
  </p:cSld>
  <p:clrMapOvr>
    <a:masterClrMapping/>
  </p:clrMapOvr>
  <p:transition>
    <p:cover dir="d"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5796" y="1556807"/>
            <a:ext cx="1443039" cy="549275"/>
          </a:xfrm>
        </p:spPr>
        <p:txBody>
          <a:bodyPr>
            <a:normAutofit/>
          </a:bodyPr>
          <a:lstStyle/>
          <a:p>
            <a:r>
              <a:rPr lang="en-US" altLang="en-US" sz="2000" dirty="0">
                <a:solidFill>
                  <a:srgbClr val="102940"/>
                </a:solidFill>
                <a:cs typeface="Arial" panose="020B0604020202020204" pitchFamily="34" charset="0"/>
              </a:rPr>
              <a:t>Mosasaurs</a:t>
            </a:r>
            <a:endParaRPr lang="en-US" sz="2000" dirty="0">
              <a:solidFill>
                <a:srgbClr val="102940"/>
              </a:solidFill>
            </a:endParaRPr>
          </a:p>
        </p:txBody>
      </p:sp>
      <p:pic>
        <p:nvPicPr>
          <p:cNvPr id="2050" name="Picture 2" descr="http://www.manitobahot.com/wp-content/uploads/2015/06/mosasaur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796" y="2111375"/>
            <a:ext cx="6775439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0760F-9A57-4DEF-95EF-9C52A00B1948}" type="slidenum">
              <a:rPr lang="en-US" smtClean="0"/>
              <a:pPr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5998162"/>
      </p:ext>
    </p:extLst>
  </p:cSld>
  <p:clrMapOvr>
    <a:masterClrMapping/>
  </p:clrMapOvr>
  <p:transition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2" name="Picture 10" descr="http://blogs-images.forbes.com/davidewalt/files/2014/03/Carcharodontosauru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1807" y="788988"/>
            <a:ext cx="4499128" cy="2596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http://res.cloudinary.com/dk-find-out/image/upload/q_80,w_1440/Iguanodon_lsfvfk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2325" y="4065131"/>
            <a:ext cx="4012410" cy="2298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0048" y="788988"/>
            <a:ext cx="3286128" cy="482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en-US" sz="2000" dirty="0" err="1">
                <a:solidFill>
                  <a:srgbClr val="102940"/>
                </a:solidFill>
                <a:cs typeface="Arial" panose="020B0604020202020204" pitchFamily="34" charset="0"/>
              </a:rPr>
              <a:t>Eustreptospondylus</a:t>
            </a:r>
            <a:endParaRPr lang="en-US" sz="2000" dirty="0">
              <a:solidFill>
                <a:srgbClr val="102940"/>
              </a:solidFill>
            </a:endParaRPr>
          </a:p>
        </p:txBody>
      </p:sp>
      <p:pic>
        <p:nvPicPr>
          <p:cNvPr id="3074" name="Picture 2" descr="https://planetdi.startlogic.com/dinosaur_list/images/eustreptospondylus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139" y="650874"/>
            <a:ext cx="3878221" cy="2778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://vignette1.wikia.nocookie.net/dino/images/a/aa/SpinosaurusInfobox.png/revision/latest?cb=2015072002103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048" y="4000162"/>
            <a:ext cx="4156074" cy="2363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4988019" y="3880465"/>
            <a:ext cx="13292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rgbClr val="102940"/>
                </a:solidFill>
              </a:rPr>
              <a:t>Iguanodon</a:t>
            </a:r>
          </a:p>
        </p:txBody>
      </p:sp>
      <p:sp>
        <p:nvSpPr>
          <p:cNvPr id="5" name="Rectangle 4"/>
          <p:cNvSpPr/>
          <p:nvPr/>
        </p:nvSpPr>
        <p:spPr>
          <a:xfrm>
            <a:off x="518191" y="3815496"/>
            <a:ext cx="145103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 err="1">
                <a:solidFill>
                  <a:srgbClr val="102940"/>
                </a:solidFill>
              </a:rPr>
              <a:t>Spinosaurus</a:t>
            </a:r>
            <a:endParaRPr lang="en-US" sz="2000" dirty="0">
              <a:solidFill>
                <a:srgbClr val="10294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688530" y="3059668"/>
            <a:ext cx="246689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 err="1">
                <a:solidFill>
                  <a:srgbClr val="102940"/>
                </a:solidFill>
              </a:rPr>
              <a:t>Carcharodontosaurus</a:t>
            </a:r>
            <a:endParaRPr lang="en-US" sz="2000" dirty="0">
              <a:solidFill>
                <a:srgbClr val="102940"/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0760F-9A57-4DEF-95EF-9C52A00B1948}" type="slidenum">
              <a:rPr lang="en-US" smtClean="0"/>
              <a:pPr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415908"/>
      </p:ext>
    </p:extLst>
  </p:cSld>
  <p:clrMapOvr>
    <a:masterClrMapping/>
  </p:clrMapOvr>
  <p:transition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2" name="Picture 6" descr="http://i.imgur.com/LrBH3m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2810" y="4266112"/>
            <a:ext cx="3188652" cy="2208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737078"/>
            <a:ext cx="7886700" cy="1325563"/>
          </a:xfrm>
        </p:spPr>
        <p:txBody>
          <a:bodyPr>
            <a:normAutofit/>
          </a:bodyPr>
          <a:lstStyle/>
          <a:p>
            <a:r>
              <a:rPr lang="en-US" altLang="en-US" sz="2800" b="1" dirty="0">
                <a:solidFill>
                  <a:srgbClr val="C00000"/>
                </a:solidFill>
                <a:cs typeface="Arial" panose="020B0604020202020204" pitchFamily="34" charset="0"/>
              </a:rPr>
              <a:t>Late Cretaceous</a:t>
            </a:r>
            <a:endParaRPr lang="en-US" sz="2800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4"/>
            <a:ext cx="7886700" cy="2248401"/>
          </a:xfrm>
        </p:spPr>
        <p:txBody>
          <a:bodyPr>
            <a:normAutofit/>
          </a:bodyPr>
          <a:lstStyle/>
          <a:p>
            <a:pPr lvl="0">
              <a:buFont typeface="Wingdings" panose="05000000000000000000" pitchFamily="2" charset="2"/>
              <a:buChar char="§"/>
            </a:pPr>
            <a:r>
              <a:rPr lang="en-US" altLang="en-US" sz="2000" dirty="0">
                <a:solidFill>
                  <a:srgbClr val="102940"/>
                </a:solidFill>
                <a:cs typeface="Arial" panose="020B0604020202020204" pitchFamily="34" charset="0"/>
              </a:rPr>
              <a:t>Late Cretaceous spans from 100 million to 65 million years ago.</a:t>
            </a:r>
            <a:r>
              <a:rPr lang="en-US" altLang="en-US" sz="2000" baseline="30000" dirty="0">
                <a:solidFill>
                  <a:srgbClr val="102940"/>
                </a:solidFill>
                <a:cs typeface="Arial" panose="020B0604020202020204" pitchFamily="34" charset="0"/>
              </a:rPr>
              <a:t> </a:t>
            </a:r>
          </a:p>
          <a:p>
            <a:pPr lvl="0">
              <a:buFont typeface="Wingdings" panose="05000000000000000000" pitchFamily="2" charset="2"/>
              <a:buChar char="§"/>
            </a:pPr>
            <a:endParaRPr lang="en-US" altLang="en-US" sz="2000" baseline="30000" dirty="0">
              <a:solidFill>
                <a:srgbClr val="102940"/>
              </a:solidFill>
              <a:cs typeface="Arial" panose="020B0604020202020204" pitchFamily="34" charset="0"/>
            </a:endParaRPr>
          </a:p>
          <a:p>
            <a:pPr lvl="0">
              <a:buFont typeface="Wingdings" panose="05000000000000000000" pitchFamily="2" charset="2"/>
              <a:buChar char="§"/>
            </a:pPr>
            <a:r>
              <a:rPr lang="en-US" altLang="en-US" sz="2000" dirty="0">
                <a:solidFill>
                  <a:srgbClr val="102940"/>
                </a:solidFill>
                <a:cs typeface="Arial" panose="020B0604020202020204" pitchFamily="34" charset="0"/>
              </a:rPr>
              <a:t>The Late Cretaceous featured a cooling trend that would continue on in the Cenozoic period. Eventually, areas beyond the tropic lines featured extreme seasonal changes in weather.</a:t>
            </a:r>
          </a:p>
          <a:p>
            <a:pPr marL="0" lvl="0" indent="0">
              <a:buNone/>
            </a:pPr>
            <a:endParaRPr lang="en-US" altLang="en-US" sz="2000" dirty="0">
              <a:solidFill>
                <a:srgbClr val="102940"/>
              </a:solidFill>
              <a:cs typeface="Arial" panose="020B0604020202020204" pitchFamily="34" charset="0"/>
            </a:endParaRPr>
          </a:p>
          <a:p>
            <a:pPr lvl="0">
              <a:buFont typeface="Wingdings" panose="05000000000000000000" pitchFamily="2" charset="2"/>
              <a:buChar char="§"/>
            </a:pPr>
            <a:endParaRPr lang="en-US" altLang="en-US" sz="2000" dirty="0">
              <a:solidFill>
                <a:srgbClr val="102940"/>
              </a:solidFill>
              <a:cs typeface="Arial" panose="020B0604020202020204" pitchFamily="34" charset="0"/>
            </a:endParaRPr>
          </a:p>
        </p:txBody>
      </p:sp>
      <p:pic>
        <p:nvPicPr>
          <p:cNvPr id="4098" name="Picture 2" descr="http://sites.psu.edu/kateyorko/wp-content/uploads/sites/31945/2015/10/ankylosauru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673975"/>
            <a:ext cx="3194256" cy="2092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://ecx.images-amazon.com/images/I/51vK0ggbWxL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055" y="4720094"/>
            <a:ext cx="3266409" cy="1959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1085609" y="5922376"/>
            <a:ext cx="111921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sz="2000" dirty="0" err="1">
                <a:solidFill>
                  <a:srgbClr val="102940"/>
                </a:solidFill>
                <a:cs typeface="Arial" panose="020B0604020202020204" pitchFamily="34" charset="0"/>
              </a:rPr>
              <a:t>Ankylosa</a:t>
            </a:r>
            <a:endParaRPr lang="en-US" sz="2000" dirty="0">
              <a:solidFill>
                <a:srgbClr val="10294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076323" y="4394165"/>
            <a:ext cx="133876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sz="2000" dirty="0">
                <a:solidFill>
                  <a:srgbClr val="102940"/>
                </a:solidFill>
                <a:cs typeface="Arial" panose="020B0604020202020204" pitchFamily="34" charset="0"/>
              </a:rPr>
              <a:t>Triceratops</a:t>
            </a:r>
            <a:endParaRPr lang="en-US" sz="2000" dirty="0">
              <a:solidFill>
                <a:srgbClr val="10294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998867" y="4133226"/>
            <a:ext cx="136883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sz="2000" dirty="0" err="1">
                <a:solidFill>
                  <a:srgbClr val="102940"/>
                </a:solidFill>
                <a:cs typeface="Arial" panose="020B0604020202020204" pitchFamily="34" charset="0"/>
              </a:rPr>
              <a:t>Hadrosaurs</a:t>
            </a:r>
            <a:endParaRPr lang="en-US" sz="2000" dirty="0">
              <a:solidFill>
                <a:srgbClr val="102940"/>
              </a:solidFill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0760F-9A57-4DEF-95EF-9C52A00B1948}" type="slidenum">
              <a:rPr lang="en-US" smtClean="0"/>
              <a:pPr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6775450"/>
      </p:ext>
    </p:extLst>
  </p:cSld>
  <p:clrMapOvr>
    <a:masterClrMapping/>
  </p:clrMapOvr>
  <p:transition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winarticles.net/wp-content/uploads/2012/10/Barringer-Crater-US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62251" cy="688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2924" y="1845729"/>
            <a:ext cx="7833501" cy="1783296"/>
          </a:xfrm>
        </p:spPr>
        <p:txBody>
          <a:bodyPr>
            <a:normAutofit/>
          </a:bodyPr>
          <a:lstStyle/>
          <a:p>
            <a:pPr lvl="0">
              <a:buFont typeface="Wingdings" panose="05000000000000000000" pitchFamily="2" charset="2"/>
              <a:buChar char="§"/>
            </a:pPr>
            <a:r>
              <a:rPr lang="en-US" altLang="en-US" sz="2000" b="1" dirty="0">
                <a:cs typeface="Arial" panose="020B0604020202020204" pitchFamily="34" charset="0"/>
              </a:rPr>
              <a:t>At the end of the Cretaceous, the Deccan traps and other volcanic eruptions were poisoning the atmosphere. </a:t>
            </a:r>
          </a:p>
          <a:p>
            <a:pPr lvl="0">
              <a:buFont typeface="Wingdings" panose="05000000000000000000" pitchFamily="2" charset="2"/>
              <a:buChar char="§"/>
            </a:pPr>
            <a:r>
              <a:rPr lang="en-US" altLang="en-US" sz="2000" b="1" dirty="0">
                <a:cs typeface="Arial" panose="020B0604020202020204" pitchFamily="34" charset="0"/>
              </a:rPr>
              <a:t>As this was continuing, it is thought that a large meteor smashed into earth, creating the Chicxulub Crater in an event known as the K-T Extinction.</a:t>
            </a:r>
            <a:endParaRPr lang="en-US" sz="2000" b="1" dirty="0"/>
          </a:p>
          <a:p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0760F-9A57-4DEF-95EF-9C52A00B1948}" type="slidenum">
              <a:rPr lang="en-US" smtClean="0"/>
              <a:pPr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4737882"/>
      </p:ext>
    </p:extLst>
  </p:cSld>
  <p:clrMapOvr>
    <a:masterClrMapping/>
  </p:clrMapOvr>
  <p:transition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154374"/>
            <a:ext cx="7886700" cy="1325563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rgbClr val="C00000"/>
                </a:solidFill>
              </a:rPr>
              <a:t>Cretaceous-Tertiary mass extinction</a:t>
            </a:r>
            <a:br>
              <a:rPr lang="en-US" sz="2800" b="1" dirty="0">
                <a:solidFill>
                  <a:srgbClr val="C00000"/>
                </a:solidFill>
              </a:rPr>
            </a:br>
            <a:endParaRPr lang="en-US" sz="2800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047877"/>
            <a:ext cx="7886700" cy="4351338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IN" sz="2000" dirty="0">
                <a:solidFill>
                  <a:srgbClr val="102940"/>
                </a:solidFill>
              </a:rPr>
              <a:t>The fifth and most recent mass extinction event, </a:t>
            </a:r>
            <a:r>
              <a:rPr lang="en-US" sz="2000" dirty="0">
                <a:solidFill>
                  <a:srgbClr val="102940"/>
                </a:solidFill>
              </a:rPr>
              <a:t>It's suggested that the decline was due to flood basalt eruptions affecting the world's climate, combined with drastic falls in sea level. 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sz="2000" dirty="0">
              <a:solidFill>
                <a:srgbClr val="102940"/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US" sz="2000" dirty="0">
                <a:solidFill>
                  <a:srgbClr val="102940"/>
                </a:solidFill>
              </a:rPr>
              <a:t>Then a huge asteroid or comet struck the seabed near the Yucatan Peninsula in Mexico.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sz="2000" i="1" dirty="0">
              <a:solidFill>
                <a:srgbClr val="102940"/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IN" sz="2000" dirty="0">
                <a:solidFill>
                  <a:srgbClr val="102940"/>
                </a:solidFill>
              </a:rPr>
              <a:t>In which 75% of life on earth went extinct, including all non-avian dinosaurs. </a:t>
            </a:r>
          </a:p>
          <a:p>
            <a:pPr>
              <a:buFont typeface="Wingdings" panose="05000000000000000000" pitchFamily="2" charset="2"/>
              <a:buChar char="§"/>
            </a:pPr>
            <a:endParaRPr lang="en-IN" sz="2000" dirty="0">
              <a:solidFill>
                <a:srgbClr val="102940"/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IN" sz="2000" dirty="0">
                <a:solidFill>
                  <a:srgbClr val="102940"/>
                </a:solidFill>
              </a:rPr>
              <a:t>Everything over 10 kilograms went extinct. The age of the dinosaurs was over.</a:t>
            </a:r>
            <a:endParaRPr lang="en-US" sz="2000" dirty="0">
              <a:solidFill>
                <a:srgbClr val="102940"/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endParaRPr lang="en-US" sz="2000" dirty="0">
              <a:solidFill>
                <a:srgbClr val="102940"/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endParaRPr lang="en-US" sz="2000" dirty="0">
              <a:solidFill>
                <a:srgbClr val="102940"/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endParaRPr lang="en-US" sz="2000" dirty="0">
              <a:solidFill>
                <a:srgbClr val="10294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0760F-9A57-4DEF-95EF-9C52A00B1948}" type="slidenum">
              <a:rPr lang="en-US" smtClean="0"/>
              <a:pPr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7486087"/>
      </p:ext>
    </p:extLst>
  </p:cSld>
  <p:clrMapOvr>
    <a:masterClrMapping/>
  </p:clrMapOvr>
  <p:transition>
    <p:cover dir="d"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ambwallpapers.com/wp-content/uploads/2015/02/ice-age-1.jpg"/>
          <p:cNvPicPr>
            <a:picLocks noChangeAspect="1" noChangeArrowheads="1"/>
          </p:cNvPicPr>
          <p:nvPr/>
        </p:nvPicPr>
        <p:blipFill>
          <a:blip r:embed="rId2">
            <a:lum bright="16000"/>
          </a:blip>
          <a:srcRect/>
          <a:stretch>
            <a:fillRect/>
          </a:stretch>
        </p:blipFill>
        <p:spPr bwMode="auto">
          <a:xfrm>
            <a:off x="0" y="0"/>
            <a:ext cx="9144000" cy="5775960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441960" y="4295894"/>
            <a:ext cx="5539402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8000" b="1" dirty="0" err="1">
                <a:solidFill>
                  <a:schemeClr val="accent2">
                    <a:lumMod val="50000"/>
                  </a:schemeClr>
                </a:solidFill>
                <a:latin typeface="Arial Narrow" pitchFamily="34" charset="0"/>
              </a:rPr>
              <a:t>Cenozoic</a:t>
            </a:r>
            <a:r>
              <a:rPr lang="en-IN" sz="8000" b="1" dirty="0">
                <a:solidFill>
                  <a:schemeClr val="accent2">
                    <a:lumMod val="50000"/>
                  </a:schemeClr>
                </a:solidFill>
                <a:latin typeface="Arial Narrow" pitchFamily="34" charset="0"/>
              </a:rPr>
              <a:t> Era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0760F-9A57-4DEF-95EF-9C52A00B1948}" type="slidenum">
              <a:rPr lang="en-US" smtClean="0"/>
              <a:pPr/>
              <a:t>52</a:t>
            </a:fld>
            <a:endParaRPr lang="en-US"/>
          </a:p>
        </p:txBody>
      </p:sp>
    </p:spTree>
  </p:cSld>
  <p:clrMapOvr>
    <a:masterClrMapping/>
  </p:clrMapOvr>
  <p:transition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910802"/>
            <a:ext cx="7886700" cy="1325563"/>
          </a:xfrm>
        </p:spPr>
        <p:txBody>
          <a:bodyPr>
            <a:normAutofit/>
          </a:bodyPr>
          <a:lstStyle/>
          <a:p>
            <a:r>
              <a:rPr lang="en-IN" sz="2800" b="1" dirty="0" err="1">
                <a:solidFill>
                  <a:srgbClr val="C00000"/>
                </a:solidFill>
              </a:rPr>
              <a:t>Cenozoic</a:t>
            </a:r>
            <a:r>
              <a:rPr lang="en-IN" sz="2800" b="1" dirty="0">
                <a:solidFill>
                  <a:srgbClr val="C00000"/>
                </a:solidFill>
              </a:rPr>
              <a:t> Era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1947" y="2362200"/>
            <a:ext cx="8190885" cy="4318812"/>
          </a:xfrm>
        </p:spPr>
        <p:txBody>
          <a:bodyPr>
            <a:normAutofit/>
          </a:bodyPr>
          <a:lstStyle/>
          <a:p>
            <a:pPr algn="just">
              <a:buFont typeface="Wingdings" pitchFamily="2" charset="2"/>
              <a:buChar char="§"/>
            </a:pPr>
            <a:r>
              <a:rPr lang="en-IN" sz="2000" dirty="0">
                <a:solidFill>
                  <a:srgbClr val="102940"/>
                </a:solidFill>
              </a:rPr>
              <a:t>The </a:t>
            </a:r>
            <a:r>
              <a:rPr lang="en-IN" sz="2000" b="1" dirty="0" err="1">
                <a:solidFill>
                  <a:srgbClr val="102940"/>
                </a:solidFill>
              </a:rPr>
              <a:t>Cenozoic</a:t>
            </a:r>
            <a:r>
              <a:rPr lang="en-IN" sz="2000" dirty="0">
                <a:solidFill>
                  <a:srgbClr val="102940"/>
                </a:solidFill>
              </a:rPr>
              <a:t> Era is the current and most recent of the three.</a:t>
            </a:r>
          </a:p>
          <a:p>
            <a:pPr algn="just">
              <a:buFont typeface="Wingdings" pitchFamily="2" charset="2"/>
              <a:buChar char="§"/>
            </a:pPr>
            <a:r>
              <a:rPr lang="en-IN" sz="2000" dirty="0">
                <a:solidFill>
                  <a:srgbClr val="102940"/>
                </a:solidFill>
              </a:rPr>
              <a:t>Covering the period from 65 million years ago to present day.</a:t>
            </a:r>
          </a:p>
          <a:p>
            <a:pPr algn="just">
              <a:buFont typeface="Wingdings" pitchFamily="2" charset="2"/>
              <a:buChar char="§"/>
            </a:pPr>
            <a:endParaRPr lang="en-IN" sz="2000" dirty="0">
              <a:solidFill>
                <a:srgbClr val="102940"/>
              </a:solidFill>
            </a:endParaRPr>
          </a:p>
          <a:p>
            <a:pPr algn="just">
              <a:buFont typeface="Wingdings" pitchFamily="2" charset="2"/>
              <a:buChar char="§"/>
            </a:pPr>
            <a:r>
              <a:rPr lang="en-IN" sz="2000" dirty="0">
                <a:solidFill>
                  <a:srgbClr val="102940"/>
                </a:solidFill>
              </a:rPr>
              <a:t>The </a:t>
            </a:r>
            <a:r>
              <a:rPr lang="en-IN" sz="2000" dirty="0" err="1">
                <a:solidFill>
                  <a:srgbClr val="102940"/>
                </a:solidFill>
              </a:rPr>
              <a:t>Cenozoic</a:t>
            </a:r>
            <a:r>
              <a:rPr lang="en-IN" sz="2000" dirty="0">
                <a:solidFill>
                  <a:srgbClr val="102940"/>
                </a:solidFill>
              </a:rPr>
              <a:t> is also known as the </a:t>
            </a:r>
            <a:r>
              <a:rPr lang="en-IN" sz="2000" b="1" dirty="0">
                <a:solidFill>
                  <a:srgbClr val="102940"/>
                </a:solidFill>
              </a:rPr>
              <a:t>Age of Mammals</a:t>
            </a:r>
            <a:r>
              <a:rPr lang="en-IN" sz="2000" dirty="0">
                <a:solidFill>
                  <a:srgbClr val="102940"/>
                </a:solidFill>
              </a:rPr>
              <a:t>, because the extinction of many groups allowed mammals to greatly diversify.</a:t>
            </a:r>
          </a:p>
          <a:p>
            <a:pPr algn="just">
              <a:buFont typeface="Wingdings" pitchFamily="2" charset="2"/>
              <a:buChar char="§"/>
            </a:pPr>
            <a:endParaRPr lang="en-IN" sz="2000" dirty="0">
              <a:solidFill>
                <a:srgbClr val="102940"/>
              </a:solidFill>
            </a:endParaRPr>
          </a:p>
          <a:p>
            <a:pPr algn="just">
              <a:buFont typeface="Wingdings" pitchFamily="2" charset="2"/>
              <a:buChar char="§"/>
            </a:pPr>
            <a:r>
              <a:rPr lang="en-IN" sz="2000" dirty="0">
                <a:solidFill>
                  <a:srgbClr val="102940"/>
                </a:solidFill>
              </a:rPr>
              <a:t>From a geological perspective, it did not take long for mammals and birds to greatly diversify in the absence of the large reptiles that had dominated during the Mesozoic. </a:t>
            </a:r>
          </a:p>
          <a:p>
            <a:pPr algn="just">
              <a:buFont typeface="Wingdings" pitchFamily="2" charset="2"/>
              <a:buChar char="§"/>
            </a:pPr>
            <a:endParaRPr lang="en-IN" sz="2000" dirty="0">
              <a:solidFill>
                <a:srgbClr val="10294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0760F-9A57-4DEF-95EF-9C52A00B1948}" type="slidenum">
              <a:rPr lang="en-US" smtClean="0"/>
              <a:pPr/>
              <a:t>53</a:t>
            </a:fld>
            <a:endParaRPr lang="en-US"/>
          </a:p>
        </p:txBody>
      </p:sp>
    </p:spTree>
  </p:cSld>
  <p:clrMapOvr>
    <a:masterClrMapping/>
  </p:clrMapOvr>
  <p:transition>
    <p:cover dir="d"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§"/>
            </a:pPr>
            <a:r>
              <a:rPr lang="en-IN" sz="2000" dirty="0">
                <a:solidFill>
                  <a:srgbClr val="102940"/>
                </a:solidFill>
              </a:rPr>
              <a:t>Some flightless birds grew larger than the average human. These species are sometimes referred to as "</a:t>
            </a:r>
            <a:r>
              <a:rPr lang="en-IN" sz="2000" b="1" dirty="0">
                <a:solidFill>
                  <a:srgbClr val="102940"/>
                </a:solidFill>
              </a:rPr>
              <a:t>terror birds</a:t>
            </a:r>
            <a:r>
              <a:rPr lang="en-IN" sz="2000" dirty="0">
                <a:solidFill>
                  <a:srgbClr val="102940"/>
                </a:solidFill>
              </a:rPr>
              <a:t>," and were formidable predators.</a:t>
            </a:r>
          </a:p>
          <a:p>
            <a:pPr>
              <a:buFont typeface="Wingdings" pitchFamily="2" charset="2"/>
              <a:buChar char="§"/>
            </a:pPr>
            <a:r>
              <a:rPr lang="en-IN" sz="2000" dirty="0">
                <a:solidFill>
                  <a:srgbClr val="102940"/>
                </a:solidFill>
              </a:rPr>
              <a:t> Mammals came to occupy almost every available niche.</a:t>
            </a:r>
          </a:p>
          <a:p>
            <a:pPr>
              <a:buFont typeface="Wingdings" pitchFamily="2" charset="2"/>
              <a:buChar char="§"/>
            </a:pPr>
            <a:r>
              <a:rPr lang="en-IN" sz="2000" dirty="0">
                <a:solidFill>
                  <a:srgbClr val="102940"/>
                </a:solidFill>
              </a:rPr>
              <a:t>Climate-wise, the Earth had begun a drying and cooling trend, </a:t>
            </a:r>
          </a:p>
          <a:p>
            <a:endParaRPr lang="en-IN" sz="2000" dirty="0"/>
          </a:p>
        </p:txBody>
      </p:sp>
      <p:pic>
        <p:nvPicPr>
          <p:cNvPr id="83972" name="Picture 4" descr="https://s-media-cache-ak0.pinimg.com/736x/0e/b8/0c/0eb80c1c4e9c0d91eccbfe5b0ec076a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45153" y="3547186"/>
            <a:ext cx="5788025" cy="3310814"/>
          </a:xfrm>
          <a:prstGeom prst="rect">
            <a:avLst/>
          </a:prstGeom>
          <a:noFill/>
        </p:spPr>
      </p:pic>
      <p:sp>
        <p:nvSpPr>
          <p:cNvPr id="7" name="Rectangle 6"/>
          <p:cNvSpPr/>
          <p:nvPr/>
        </p:nvSpPr>
        <p:spPr>
          <a:xfrm>
            <a:off x="3480619" y="4011561"/>
            <a:ext cx="176981" cy="20647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schemeClr val="bg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255341" y="3795251"/>
            <a:ext cx="176981" cy="20647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schemeClr val="bg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998839" y="4119716"/>
            <a:ext cx="176981" cy="20647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schemeClr val="bg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859161" y="4862051"/>
            <a:ext cx="176981" cy="20647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schemeClr val="bg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923935" y="4463845"/>
            <a:ext cx="176981" cy="20647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schemeClr val="bg1"/>
              </a:solidFill>
            </a:endParaRP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0760F-9A57-4DEF-95EF-9C52A00B1948}" type="slidenum">
              <a:rPr lang="en-US" smtClean="0"/>
              <a:pPr/>
              <a:t>54</a:t>
            </a:fld>
            <a:endParaRPr lang="en-US"/>
          </a:p>
        </p:txBody>
      </p:sp>
    </p:spTree>
  </p:cSld>
  <p:clrMapOvr>
    <a:masterClrMapping/>
  </p:clrMapOvr>
  <p:transition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39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39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39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22237"/>
            <a:ext cx="7886700" cy="792163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rgbClr val="C00000"/>
                </a:solidFill>
              </a:rPr>
              <a:t>Subdivisions  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>
                <a:solidFill>
                  <a:srgbClr val="C00000"/>
                </a:solidFill>
              </a:rPr>
              <a:t>Cenozoic Era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51418"/>
            <a:ext cx="9271854" cy="527318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00B050"/>
                </a:solidFill>
              </a:rPr>
              <a:t>The Cenozoic is divided into two periods: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000" b="1" dirty="0">
                <a:solidFill>
                  <a:srgbClr val="102940"/>
                </a:solidFill>
              </a:rPr>
              <a:t>Tertiary Period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000" b="1" dirty="0">
                <a:solidFill>
                  <a:srgbClr val="102940"/>
                </a:solidFill>
              </a:rPr>
              <a:t>Quaternary Period </a:t>
            </a:r>
          </a:p>
          <a:p>
            <a:pPr marL="0" indent="0">
              <a:buNone/>
            </a:pPr>
            <a:endParaRPr lang="en-US" sz="2000" b="1" dirty="0">
              <a:solidFill>
                <a:srgbClr val="102940"/>
              </a:solidFill>
            </a:endParaRPr>
          </a:p>
          <a:p>
            <a:pPr marL="0" indent="0">
              <a:buNone/>
            </a:pPr>
            <a:r>
              <a:rPr lang="en-US" sz="2000" b="1" dirty="0">
                <a:solidFill>
                  <a:srgbClr val="00B050"/>
                </a:solidFill>
              </a:rPr>
              <a:t>The Tertiary Period is divided into 5 Epochs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000" b="1" dirty="0">
                <a:solidFill>
                  <a:srgbClr val="102940"/>
                </a:solidFill>
              </a:rPr>
              <a:t>Pliocene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000" b="1" dirty="0">
                <a:solidFill>
                  <a:srgbClr val="102940"/>
                </a:solidFill>
              </a:rPr>
              <a:t>Miocene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000" b="1" dirty="0">
                <a:solidFill>
                  <a:srgbClr val="102940"/>
                </a:solidFill>
              </a:rPr>
              <a:t>Oligocene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000" b="1" dirty="0">
                <a:solidFill>
                  <a:srgbClr val="102940"/>
                </a:solidFill>
              </a:rPr>
              <a:t>Eocene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000" b="1" dirty="0" err="1">
                <a:solidFill>
                  <a:srgbClr val="102940"/>
                </a:solidFill>
              </a:rPr>
              <a:t>Palaeocene</a:t>
            </a:r>
            <a:endParaRPr lang="en-US" sz="2000" b="1" dirty="0">
              <a:solidFill>
                <a:srgbClr val="102940"/>
              </a:solidFill>
            </a:endParaRPr>
          </a:p>
          <a:p>
            <a:pPr marL="0" indent="0">
              <a:buNone/>
            </a:pPr>
            <a:endParaRPr lang="en-US" sz="2000" b="1" dirty="0">
              <a:solidFill>
                <a:srgbClr val="102940"/>
              </a:solidFill>
            </a:endParaRPr>
          </a:p>
          <a:p>
            <a:pPr marL="0" indent="0">
              <a:buNone/>
            </a:pPr>
            <a:r>
              <a:rPr lang="en-US" sz="2000" b="1" dirty="0">
                <a:solidFill>
                  <a:srgbClr val="00B050"/>
                </a:solidFill>
              </a:rPr>
              <a:t>The Quaternary Period is divided into 2 epochs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000" b="1" dirty="0">
                <a:solidFill>
                  <a:srgbClr val="102940"/>
                </a:solidFill>
              </a:rPr>
              <a:t>Holocene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000" b="1" dirty="0">
                <a:solidFill>
                  <a:srgbClr val="102940"/>
                </a:solidFill>
              </a:rPr>
              <a:t>Pleistocene</a:t>
            </a:r>
          </a:p>
          <a:p>
            <a:pPr marL="0" indent="0">
              <a:buNone/>
            </a:pPr>
            <a:endParaRPr lang="en-US" sz="2000" b="1" dirty="0">
              <a:solidFill>
                <a:srgbClr val="102940"/>
              </a:solidFill>
            </a:endParaRPr>
          </a:p>
          <a:p>
            <a:pPr marL="0" indent="0">
              <a:buNone/>
            </a:pPr>
            <a:endParaRPr lang="en-US" sz="2000" b="1" dirty="0">
              <a:solidFill>
                <a:srgbClr val="10294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0760F-9A57-4DEF-95EF-9C52A00B1948}" type="slidenum">
              <a:rPr lang="en-US" smtClean="0"/>
              <a:pPr/>
              <a:t>55</a:t>
            </a:fld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E9480A3-9193-446C-9547-49ADD2165EB6}"/>
              </a:ext>
            </a:extLst>
          </p:cNvPr>
          <p:cNvSpPr/>
          <p:nvPr/>
        </p:nvSpPr>
        <p:spPr>
          <a:xfrm>
            <a:off x="5791200" y="1600200"/>
            <a:ext cx="3276600" cy="3810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400" dirty="0"/>
              <a:t>The </a:t>
            </a:r>
            <a:r>
              <a:rPr lang="en-US" sz="2400" dirty="0" err="1"/>
              <a:t>Palaeocene</a:t>
            </a:r>
            <a:r>
              <a:rPr lang="en-US" sz="2400" dirty="0"/>
              <a:t>, Eocene and Oligocene Epochs are now together called as </a:t>
            </a:r>
            <a:r>
              <a:rPr lang="en-US" sz="2400" dirty="0" err="1">
                <a:solidFill>
                  <a:schemeClr val="tx1"/>
                </a:solidFill>
              </a:rPr>
              <a:t>Palaeogene</a:t>
            </a:r>
            <a:r>
              <a:rPr lang="en-US" sz="2400" dirty="0">
                <a:solidFill>
                  <a:schemeClr val="tx1"/>
                </a:solidFill>
              </a:rPr>
              <a:t> Period.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400" dirty="0"/>
              <a:t>The Miocene and Pliocene Epochs are together called as </a:t>
            </a:r>
            <a:r>
              <a:rPr lang="en-US" sz="2400" dirty="0">
                <a:solidFill>
                  <a:schemeClr val="tx1"/>
                </a:solidFill>
              </a:rPr>
              <a:t>Neogene Period </a:t>
            </a:r>
            <a:r>
              <a:rPr lang="en-US" sz="2400" dirty="0"/>
              <a:t>now</a:t>
            </a:r>
            <a:endParaRPr lang="en-IN" sz="2400" dirty="0"/>
          </a:p>
        </p:txBody>
      </p:sp>
    </p:spTree>
  </p:cSld>
  <p:clrMapOvr>
    <a:masterClrMapping/>
  </p:clrMapOvr>
  <p:transition>
    <p:cover dir="d"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9646" y="923064"/>
            <a:ext cx="7886700" cy="1325563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rgbClr val="C00000"/>
                </a:solidFill>
              </a:rPr>
              <a:t> Paleocene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06142" y="2026223"/>
            <a:ext cx="7886700" cy="4359077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§"/>
            </a:pPr>
            <a:r>
              <a:rPr lang="en-US" sz="2000" dirty="0">
                <a:solidFill>
                  <a:srgbClr val="102940"/>
                </a:solidFill>
              </a:rPr>
              <a:t>Ranged from 65 million to 55 million years ago. </a:t>
            </a:r>
          </a:p>
          <a:p>
            <a:pPr>
              <a:buFont typeface="Wingdings" pitchFamily="2" charset="2"/>
              <a:buChar char="§"/>
            </a:pPr>
            <a:r>
              <a:rPr lang="en-US" sz="2000" dirty="0">
                <a:solidFill>
                  <a:srgbClr val="102940"/>
                </a:solidFill>
              </a:rPr>
              <a:t>The Paleocene is a transitional point between the devastation that is the K-T extinction, to the rich jungles environment that is the Early Eocene.</a:t>
            </a:r>
          </a:p>
          <a:p>
            <a:pPr>
              <a:buFont typeface="Wingdings" pitchFamily="2" charset="2"/>
              <a:buChar char="§"/>
            </a:pPr>
            <a:endParaRPr lang="en-US" sz="2000" dirty="0">
              <a:solidFill>
                <a:srgbClr val="102940"/>
              </a:solidFill>
            </a:endParaRPr>
          </a:p>
          <a:p>
            <a:pPr>
              <a:buFont typeface="Wingdings" pitchFamily="2" charset="2"/>
              <a:buChar char="§"/>
            </a:pPr>
            <a:r>
              <a:rPr lang="en-US" sz="2000" dirty="0">
                <a:solidFill>
                  <a:srgbClr val="102940"/>
                </a:solidFill>
              </a:rPr>
              <a:t>The Early Paleocene saw the recovery of the earth. The continents began to take their modern shape.</a:t>
            </a:r>
          </a:p>
          <a:p>
            <a:pPr>
              <a:buFont typeface="Wingdings" pitchFamily="2" charset="2"/>
              <a:buChar char="§"/>
            </a:pPr>
            <a:r>
              <a:rPr lang="en-US" sz="2000" dirty="0">
                <a:solidFill>
                  <a:srgbClr val="102940"/>
                </a:solidFill>
              </a:rPr>
              <a:t> This epoch featured a general warming trend, with jungles eventually reaching the poles.</a:t>
            </a:r>
          </a:p>
          <a:p>
            <a:pPr>
              <a:buFont typeface="Wingdings" pitchFamily="2" charset="2"/>
              <a:buChar char="§"/>
            </a:pPr>
            <a:r>
              <a:rPr lang="en-US" sz="2000" dirty="0">
                <a:solidFill>
                  <a:srgbClr val="102940"/>
                </a:solidFill>
              </a:rPr>
              <a:t> Early primates that evolved during the Mesozoic, and as a result, there was nothing over 10 kilograms. Mammals were still quite small.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0760F-9A57-4DEF-95EF-9C52A00B1948}" type="slidenum">
              <a:rPr lang="en-US" smtClean="0"/>
              <a:pPr/>
              <a:t>56</a:t>
            </a:fld>
            <a:endParaRPr lang="en-US"/>
          </a:p>
        </p:txBody>
      </p:sp>
    </p:spTree>
  </p:cSld>
  <p:clrMapOvr>
    <a:masterClrMapping/>
  </p:clrMapOvr>
  <p:transition>
    <p:cover dir="d"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0643" y="1809234"/>
            <a:ext cx="7886700" cy="2313315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§"/>
            </a:pPr>
            <a:r>
              <a:rPr lang="en-US" sz="2000" dirty="0">
                <a:solidFill>
                  <a:srgbClr val="102940"/>
                </a:solidFill>
              </a:rPr>
              <a:t>Ranged from 55 million years to 33 million years ago.</a:t>
            </a:r>
          </a:p>
          <a:p>
            <a:pPr>
              <a:buFont typeface="Wingdings" pitchFamily="2" charset="2"/>
              <a:buChar char="§"/>
            </a:pPr>
            <a:r>
              <a:rPr lang="en-US" sz="2000" dirty="0">
                <a:solidFill>
                  <a:srgbClr val="102940"/>
                </a:solidFill>
              </a:rPr>
              <a:t>life was small and lived in cramped jungles. There were early primates evolved.</a:t>
            </a:r>
          </a:p>
          <a:p>
            <a:pPr>
              <a:buFont typeface="Wingdings" pitchFamily="2" charset="2"/>
              <a:buChar char="§"/>
            </a:pPr>
            <a:r>
              <a:rPr lang="en-US" sz="2000" dirty="0">
                <a:solidFill>
                  <a:srgbClr val="102940"/>
                </a:solidFill>
              </a:rPr>
              <a:t>At the top of the food chains were </a:t>
            </a:r>
            <a:r>
              <a:rPr lang="en-US" sz="2000" b="1" dirty="0">
                <a:solidFill>
                  <a:srgbClr val="102940"/>
                </a:solidFill>
              </a:rPr>
              <a:t>huge birds</a:t>
            </a:r>
            <a:r>
              <a:rPr lang="en-US" sz="2000" dirty="0">
                <a:solidFill>
                  <a:srgbClr val="102940"/>
                </a:solidFill>
              </a:rPr>
              <a:t>, such as </a:t>
            </a:r>
            <a:r>
              <a:rPr lang="en-US" sz="2000" b="1" i="1" dirty="0" err="1">
                <a:solidFill>
                  <a:srgbClr val="102940"/>
                </a:solidFill>
              </a:rPr>
              <a:t>Gastornis</a:t>
            </a:r>
            <a:r>
              <a:rPr lang="en-US" sz="2000" dirty="0">
                <a:solidFill>
                  <a:srgbClr val="102940"/>
                </a:solidFill>
              </a:rPr>
              <a:t>. It is the only time in recorded history that birds ruled the world.</a:t>
            </a:r>
          </a:p>
        </p:txBody>
      </p:sp>
      <p:sp>
        <p:nvSpPr>
          <p:cNvPr id="5" name="Rectangle 4"/>
          <p:cNvSpPr/>
          <p:nvPr/>
        </p:nvSpPr>
        <p:spPr>
          <a:xfrm>
            <a:off x="774520" y="1152062"/>
            <a:ext cx="156324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>
                <a:solidFill>
                  <a:srgbClr val="C00000"/>
                </a:solidFill>
                <a:latin typeface="+mj-lt"/>
              </a:rPr>
              <a:t>Eocene </a:t>
            </a:r>
          </a:p>
        </p:txBody>
      </p:sp>
      <p:pic>
        <p:nvPicPr>
          <p:cNvPr id="2050" name="Picture 2" descr="http://ichef.bbci.co.uk/naturelibrary/images/ic/credit/640x395/g/ga/gastornis/gastornis_1.jpg"/>
          <p:cNvPicPr>
            <a:picLocks noChangeAspect="1" noChangeArrowheads="1"/>
          </p:cNvPicPr>
          <p:nvPr/>
        </p:nvPicPr>
        <p:blipFill>
          <a:blip r:embed="rId2"/>
          <a:srcRect b="6609"/>
          <a:stretch>
            <a:fillRect/>
          </a:stretch>
        </p:blipFill>
        <p:spPr bwMode="auto">
          <a:xfrm>
            <a:off x="1953376" y="3723226"/>
            <a:ext cx="5129348" cy="2956543"/>
          </a:xfrm>
          <a:prstGeom prst="rect">
            <a:avLst/>
          </a:prstGeom>
          <a:noFill/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0760F-9A57-4DEF-95EF-9C52A00B1948}" type="slidenum">
              <a:rPr lang="en-US" smtClean="0"/>
              <a:pPr/>
              <a:t>57</a:t>
            </a:fld>
            <a:endParaRPr lang="en-US"/>
          </a:p>
        </p:txBody>
      </p:sp>
    </p:spTree>
  </p:cSld>
  <p:clrMapOvr>
    <a:masterClrMapping/>
  </p:clrMapOvr>
  <p:transition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orig06.deviantart.net/2112/f/2007/237/f/7/paraceratherium_by_yty200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3988" y="4015564"/>
            <a:ext cx="4571997" cy="274944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739878"/>
            <a:ext cx="7886700" cy="1325563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rgbClr val="C00000"/>
                </a:solidFill>
              </a:rPr>
              <a:t>Oligocene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705704"/>
            <a:ext cx="7886700" cy="5032375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§"/>
            </a:pPr>
            <a:r>
              <a:rPr lang="en-US" sz="2000" dirty="0">
                <a:solidFill>
                  <a:srgbClr val="102940"/>
                </a:solidFill>
              </a:rPr>
              <a:t>Epoch spans from 33 million to 23 million years ago. </a:t>
            </a:r>
          </a:p>
          <a:p>
            <a:pPr>
              <a:buFont typeface="Wingdings" pitchFamily="2" charset="2"/>
              <a:buChar char="§"/>
            </a:pPr>
            <a:r>
              <a:rPr lang="en-US" sz="2000" dirty="0">
                <a:solidFill>
                  <a:srgbClr val="102940"/>
                </a:solidFill>
              </a:rPr>
              <a:t>The Oligocene featured the expansion of </a:t>
            </a:r>
            <a:r>
              <a:rPr lang="en-US" sz="2000" b="1" dirty="0">
                <a:solidFill>
                  <a:srgbClr val="102940"/>
                </a:solidFill>
              </a:rPr>
              <a:t>grass </a:t>
            </a:r>
            <a:r>
              <a:rPr lang="en-US" sz="2000" dirty="0">
                <a:solidFill>
                  <a:srgbClr val="102940"/>
                </a:solidFill>
              </a:rPr>
              <a:t>which had led to many new species to evolve, including the </a:t>
            </a:r>
            <a:r>
              <a:rPr lang="en-US" sz="2000" b="1" dirty="0">
                <a:solidFill>
                  <a:srgbClr val="102940"/>
                </a:solidFill>
              </a:rPr>
              <a:t>first elephants</a:t>
            </a:r>
            <a:r>
              <a:rPr lang="en-US" sz="2000" dirty="0">
                <a:solidFill>
                  <a:srgbClr val="102940"/>
                </a:solidFill>
              </a:rPr>
              <a:t>, </a:t>
            </a:r>
            <a:r>
              <a:rPr lang="en-US" sz="2000" b="1" dirty="0">
                <a:solidFill>
                  <a:srgbClr val="102940"/>
                </a:solidFill>
              </a:rPr>
              <a:t>cats</a:t>
            </a:r>
            <a:r>
              <a:rPr lang="en-US" sz="2000" dirty="0">
                <a:solidFill>
                  <a:srgbClr val="102940"/>
                </a:solidFill>
              </a:rPr>
              <a:t>, </a:t>
            </a:r>
            <a:r>
              <a:rPr lang="en-US" sz="2000" b="1" dirty="0">
                <a:solidFill>
                  <a:srgbClr val="102940"/>
                </a:solidFill>
              </a:rPr>
              <a:t>dogs</a:t>
            </a:r>
            <a:r>
              <a:rPr lang="en-US" sz="2000" dirty="0">
                <a:solidFill>
                  <a:srgbClr val="102940"/>
                </a:solidFill>
              </a:rPr>
              <a:t>, </a:t>
            </a:r>
            <a:r>
              <a:rPr lang="en-US" sz="2000" b="1" dirty="0">
                <a:solidFill>
                  <a:srgbClr val="102940"/>
                </a:solidFill>
              </a:rPr>
              <a:t>marsupials</a:t>
            </a:r>
            <a:r>
              <a:rPr lang="en-US" sz="2000" dirty="0">
                <a:solidFill>
                  <a:srgbClr val="102940"/>
                </a:solidFill>
              </a:rPr>
              <a:t> and many other species still prevalent today. </a:t>
            </a:r>
          </a:p>
          <a:p>
            <a:pPr>
              <a:buFont typeface="Wingdings" pitchFamily="2" charset="2"/>
              <a:buChar char="§"/>
            </a:pPr>
            <a:r>
              <a:rPr lang="en-US" sz="2000" dirty="0">
                <a:solidFill>
                  <a:srgbClr val="102940"/>
                </a:solidFill>
              </a:rPr>
              <a:t>A cooling period was still in effect and seasonal rains were as well. </a:t>
            </a:r>
          </a:p>
          <a:p>
            <a:pPr>
              <a:buFont typeface="Wingdings" pitchFamily="2" charset="2"/>
              <a:buChar char="§"/>
            </a:pPr>
            <a:r>
              <a:rPr lang="en-US" sz="2000" dirty="0">
                <a:solidFill>
                  <a:srgbClr val="102940"/>
                </a:solidFill>
              </a:rPr>
              <a:t>Mammals still continued to grow larger and larger. </a:t>
            </a:r>
            <a:r>
              <a:rPr lang="en-US" sz="2000" i="1" dirty="0" err="1">
                <a:solidFill>
                  <a:srgbClr val="102940"/>
                </a:solidFill>
              </a:rPr>
              <a:t>Paraceratherium</a:t>
            </a:r>
            <a:r>
              <a:rPr lang="en-US" sz="2000" dirty="0">
                <a:solidFill>
                  <a:srgbClr val="102940"/>
                </a:solidFill>
              </a:rPr>
              <a:t>, the largest land mammal to ever live evolved during this period.</a:t>
            </a:r>
          </a:p>
          <a:p>
            <a:pPr>
              <a:buFont typeface="Wingdings" pitchFamily="2" charset="2"/>
              <a:buChar char="§"/>
            </a:pPr>
            <a:endParaRPr lang="en-US" sz="2000" dirty="0">
              <a:solidFill>
                <a:srgbClr val="102940"/>
              </a:solidFill>
            </a:endParaRPr>
          </a:p>
        </p:txBody>
      </p:sp>
      <p:pic>
        <p:nvPicPr>
          <p:cNvPr id="1026" name="Picture 2" descr="https://bioweb.uwlax.edu/bio203/s2014/mroczens_jord/paraceratherium_elephant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57980" y="4376334"/>
            <a:ext cx="4122550" cy="2290306"/>
          </a:xfrm>
          <a:prstGeom prst="rect">
            <a:avLst/>
          </a:prstGeom>
          <a:noFill/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0760F-9A57-4DEF-95EF-9C52A00B1948}" type="slidenum">
              <a:rPr lang="en-US" smtClean="0"/>
              <a:pPr/>
              <a:t>58</a:t>
            </a:fld>
            <a:endParaRPr lang="en-US"/>
          </a:p>
        </p:txBody>
      </p:sp>
    </p:spTree>
  </p:cSld>
  <p:clrMapOvr>
    <a:masterClrMapping/>
  </p:clrMapOvr>
  <p:transition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144" y="1217516"/>
            <a:ext cx="7886700" cy="1325563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rgbClr val="C00000"/>
                </a:solidFill>
              </a:rPr>
              <a:t>Miocene</a:t>
            </a:r>
            <a:br>
              <a:rPr lang="en-US" sz="2800" b="1" dirty="0">
                <a:solidFill>
                  <a:srgbClr val="C00000"/>
                </a:solidFill>
              </a:rPr>
            </a:br>
            <a:endParaRPr lang="en-US" sz="2800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2514600"/>
            <a:ext cx="7886700" cy="3226828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§"/>
            </a:pPr>
            <a:r>
              <a:rPr lang="en-US" sz="2000" dirty="0">
                <a:solidFill>
                  <a:srgbClr val="102940"/>
                </a:solidFill>
              </a:rPr>
              <a:t>It spans from 23 to 5 million years ago and is a period in which grass spread further across.</a:t>
            </a:r>
          </a:p>
          <a:p>
            <a:pPr>
              <a:buFont typeface="Wingdings" pitchFamily="2" charset="2"/>
              <a:buChar char="§"/>
            </a:pPr>
            <a:r>
              <a:rPr lang="en-US" sz="2000" dirty="0">
                <a:solidFill>
                  <a:srgbClr val="102940"/>
                </a:solidFill>
              </a:rPr>
              <a:t>Leading to new species such as sea otters to evolve. During this time, </a:t>
            </a:r>
            <a:r>
              <a:rPr lang="en-US" sz="2000" dirty="0" err="1">
                <a:solidFill>
                  <a:srgbClr val="102940"/>
                </a:solidFill>
              </a:rPr>
              <a:t>perissodactyls</a:t>
            </a:r>
            <a:r>
              <a:rPr lang="en-US" sz="2000" dirty="0">
                <a:solidFill>
                  <a:srgbClr val="102940"/>
                </a:solidFill>
              </a:rPr>
              <a:t> thrived, and evolved into many different varieties. </a:t>
            </a:r>
          </a:p>
          <a:p>
            <a:pPr>
              <a:buFont typeface="Wingdings" pitchFamily="2" charset="2"/>
              <a:buChar char="§"/>
            </a:pPr>
            <a:r>
              <a:rPr lang="en-US" sz="2000" dirty="0">
                <a:solidFill>
                  <a:srgbClr val="102940"/>
                </a:solidFill>
              </a:rPr>
              <a:t>Overall, arid and mountainous land dominated most of the world, as did grazers. </a:t>
            </a:r>
          </a:p>
          <a:p>
            <a:pPr>
              <a:buFont typeface="Wingdings" pitchFamily="2" charset="2"/>
              <a:buChar char="§"/>
            </a:pPr>
            <a:r>
              <a:rPr lang="en-US" sz="2000" dirty="0">
                <a:solidFill>
                  <a:srgbClr val="102940"/>
                </a:solidFill>
              </a:rPr>
              <a:t>Many new plants evolved, and 95% of modern seed plants evolved in the mid-Miocene.</a:t>
            </a:r>
          </a:p>
          <a:p>
            <a:pPr>
              <a:buNone/>
            </a:pPr>
            <a:r>
              <a:rPr lang="en-US" sz="2000" dirty="0">
                <a:solidFill>
                  <a:srgbClr val="102940"/>
                </a:solidFill>
              </a:rPr>
              <a:t>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0760F-9A57-4DEF-95EF-9C52A00B1948}" type="slidenum">
              <a:rPr lang="en-US" smtClean="0"/>
              <a:pPr/>
              <a:t>59</a:t>
            </a:fld>
            <a:endParaRPr lang="en-US"/>
          </a:p>
        </p:txBody>
      </p:sp>
    </p:spTree>
  </p:cSld>
  <p:clrMapOvr>
    <a:masterClrMapping/>
  </p:clrMapOvr>
  <p:transition>
    <p:cover dir="d"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938552"/>
            <a:ext cx="7886700" cy="1325563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rgbClr val="C00000"/>
                </a:solidFill>
              </a:rPr>
              <a:t>Pliocene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073593"/>
            <a:ext cx="7886700" cy="4351338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§"/>
            </a:pPr>
            <a:r>
              <a:rPr lang="en-US" sz="2000" dirty="0">
                <a:solidFill>
                  <a:srgbClr val="102940"/>
                </a:solidFill>
              </a:rPr>
              <a:t>The lasted from 5 to 2 million years ago. </a:t>
            </a:r>
          </a:p>
          <a:p>
            <a:pPr>
              <a:buFont typeface="Wingdings" pitchFamily="2" charset="2"/>
              <a:buChar char="§"/>
            </a:pPr>
            <a:r>
              <a:rPr lang="en-US" sz="2000" dirty="0">
                <a:solidFill>
                  <a:srgbClr val="102940"/>
                </a:solidFill>
              </a:rPr>
              <a:t>The Mediterranean Sea dried up for several million years. </a:t>
            </a:r>
          </a:p>
          <a:p>
            <a:pPr>
              <a:buFont typeface="Wingdings" pitchFamily="2" charset="2"/>
              <a:buChar char="§"/>
            </a:pPr>
            <a:endParaRPr lang="en-US" sz="2000" dirty="0">
              <a:solidFill>
                <a:srgbClr val="102940"/>
              </a:solidFill>
            </a:endParaRPr>
          </a:p>
          <a:p>
            <a:pPr>
              <a:buFont typeface="Wingdings" pitchFamily="2" charset="2"/>
              <a:buChar char="§"/>
            </a:pPr>
            <a:r>
              <a:rPr lang="en-US" sz="2000" dirty="0">
                <a:solidFill>
                  <a:srgbClr val="102940"/>
                </a:solidFill>
              </a:rPr>
              <a:t>Along with these major geological events,</a:t>
            </a:r>
            <a:r>
              <a:rPr lang="en-US" sz="2000" b="1" dirty="0">
                <a:solidFill>
                  <a:srgbClr val="102940"/>
                </a:solidFill>
              </a:rPr>
              <a:t> </a:t>
            </a:r>
            <a:r>
              <a:rPr lang="en-US" sz="2000" b="1" i="1" dirty="0">
                <a:solidFill>
                  <a:srgbClr val="102940"/>
                </a:solidFill>
              </a:rPr>
              <a:t>Australopithecus </a:t>
            </a:r>
            <a:r>
              <a:rPr lang="en-US" sz="2000" dirty="0">
                <a:solidFill>
                  <a:srgbClr val="102940"/>
                </a:solidFill>
              </a:rPr>
              <a:t>evolved in Africa, </a:t>
            </a:r>
            <a:r>
              <a:rPr lang="en-US" sz="2000" b="1" dirty="0">
                <a:solidFill>
                  <a:srgbClr val="102940"/>
                </a:solidFill>
              </a:rPr>
              <a:t>beginning the human branch</a:t>
            </a:r>
            <a:r>
              <a:rPr lang="en-US" sz="2000" dirty="0">
                <a:solidFill>
                  <a:srgbClr val="102940"/>
                </a:solidFill>
              </a:rPr>
              <a:t>. </a:t>
            </a:r>
          </a:p>
          <a:p>
            <a:pPr>
              <a:buFont typeface="Wingdings" pitchFamily="2" charset="2"/>
              <a:buChar char="§"/>
            </a:pPr>
            <a:r>
              <a:rPr lang="en-US" sz="2000" dirty="0">
                <a:solidFill>
                  <a:srgbClr val="102940"/>
                </a:solidFill>
              </a:rPr>
              <a:t>Climatic changes brought</a:t>
            </a:r>
            <a:r>
              <a:rPr lang="en-US" sz="2000" b="1" dirty="0">
                <a:solidFill>
                  <a:srgbClr val="102940"/>
                </a:solidFill>
              </a:rPr>
              <a:t> savannas </a:t>
            </a:r>
            <a:r>
              <a:rPr lang="en-US" sz="2000" dirty="0">
                <a:solidFill>
                  <a:srgbClr val="102940"/>
                </a:solidFill>
              </a:rPr>
              <a:t>that are still continuing to spread across the world, Indian monsoons, deserts in East Asia, and the </a:t>
            </a:r>
            <a:r>
              <a:rPr lang="en-US" sz="2000" b="1" dirty="0">
                <a:solidFill>
                  <a:srgbClr val="102940"/>
                </a:solidFill>
              </a:rPr>
              <a:t>beginnings of the Sahara desert</a:t>
            </a:r>
            <a:r>
              <a:rPr lang="en-US" sz="2000" dirty="0">
                <a:solidFill>
                  <a:srgbClr val="102940"/>
                </a:solidFill>
              </a:rPr>
              <a:t>. </a:t>
            </a:r>
          </a:p>
          <a:p>
            <a:pPr>
              <a:buFont typeface="Wingdings" pitchFamily="2" charset="2"/>
              <a:buChar char="§"/>
            </a:pPr>
            <a:endParaRPr lang="en-US" sz="2000" dirty="0">
              <a:solidFill>
                <a:srgbClr val="102940"/>
              </a:solidFill>
            </a:endParaRPr>
          </a:p>
          <a:p>
            <a:pPr>
              <a:buFont typeface="Wingdings" pitchFamily="2" charset="2"/>
              <a:buChar char="§"/>
            </a:pPr>
            <a:r>
              <a:rPr lang="en-US" sz="2000" dirty="0">
                <a:solidFill>
                  <a:srgbClr val="102940"/>
                </a:solidFill>
              </a:rPr>
              <a:t>The earth's </a:t>
            </a:r>
            <a:r>
              <a:rPr lang="en-US" sz="2000" b="1" dirty="0">
                <a:solidFill>
                  <a:srgbClr val="102940"/>
                </a:solidFill>
              </a:rPr>
              <a:t>continents and seas </a:t>
            </a:r>
            <a:r>
              <a:rPr lang="en-US" sz="2000" dirty="0">
                <a:solidFill>
                  <a:srgbClr val="102940"/>
                </a:solidFill>
              </a:rPr>
              <a:t>moved into their </a:t>
            </a:r>
            <a:r>
              <a:rPr lang="en-US" sz="2000" b="1" dirty="0">
                <a:solidFill>
                  <a:srgbClr val="102940"/>
                </a:solidFill>
              </a:rPr>
              <a:t>present shapes</a:t>
            </a:r>
            <a:r>
              <a:rPr lang="en-US" sz="2000" dirty="0">
                <a:solidFill>
                  <a:srgbClr val="102940"/>
                </a:solidFill>
              </a:rPr>
              <a:t>. The world map has not changed much since.</a:t>
            </a:r>
          </a:p>
          <a:p>
            <a:endParaRPr lang="en-US" sz="2000" dirty="0">
              <a:solidFill>
                <a:srgbClr val="10294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0760F-9A57-4DEF-95EF-9C52A00B1948}" type="slidenum">
              <a:rPr lang="en-US" smtClean="0"/>
              <a:pPr/>
              <a:t>60</a:t>
            </a:fld>
            <a:endParaRPr lang="en-US"/>
          </a:p>
        </p:txBody>
      </p:sp>
    </p:spTree>
  </p:cSld>
  <p:clrMapOvr>
    <a:masterClrMapping/>
  </p:clrMapOvr>
  <p:transition>
    <p:cover dir="d"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814568"/>
            <a:ext cx="7886700" cy="1325563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rgbClr val="C00000"/>
                </a:solidFill>
              </a:rPr>
              <a:t>Quaternary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042597"/>
            <a:ext cx="7886700" cy="4351338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§"/>
            </a:pPr>
            <a:r>
              <a:rPr lang="en-US" sz="2000" dirty="0">
                <a:solidFill>
                  <a:srgbClr val="102940"/>
                </a:solidFill>
              </a:rPr>
              <a:t>The Quaternary spans from </a:t>
            </a:r>
            <a:r>
              <a:rPr lang="en-US" sz="2000" b="1" dirty="0">
                <a:solidFill>
                  <a:srgbClr val="102940"/>
                </a:solidFill>
              </a:rPr>
              <a:t>3 million to present day</a:t>
            </a:r>
            <a:r>
              <a:rPr lang="en-US" sz="2000" dirty="0">
                <a:solidFill>
                  <a:srgbClr val="102940"/>
                </a:solidFill>
              </a:rPr>
              <a:t>, and features modern animals, and dramatic changes in the climate. </a:t>
            </a:r>
          </a:p>
          <a:p>
            <a:pPr>
              <a:buFont typeface="Wingdings" pitchFamily="2" charset="2"/>
              <a:buChar char="§"/>
            </a:pPr>
            <a:r>
              <a:rPr lang="en-US" sz="2000" b="1" dirty="0">
                <a:solidFill>
                  <a:srgbClr val="102940"/>
                </a:solidFill>
              </a:rPr>
              <a:t>It is divided into two epochs: </a:t>
            </a:r>
          </a:p>
          <a:p>
            <a:pPr>
              <a:buFont typeface="Wingdings" pitchFamily="2" charset="2"/>
              <a:buChar char="§"/>
            </a:pPr>
            <a:endParaRPr lang="en-US" sz="2000" b="1" dirty="0">
              <a:solidFill>
                <a:srgbClr val="102940"/>
              </a:solidFill>
            </a:endParaRPr>
          </a:p>
          <a:p>
            <a:pPr>
              <a:buFont typeface="Wingdings" pitchFamily="2" charset="2"/>
              <a:buChar char="ü"/>
            </a:pPr>
            <a:r>
              <a:rPr lang="en-US" sz="2000" dirty="0">
                <a:solidFill>
                  <a:srgbClr val="102940"/>
                </a:solidFill>
              </a:rPr>
              <a:t>Pleistocene </a:t>
            </a:r>
          </a:p>
          <a:p>
            <a:pPr>
              <a:buFont typeface="Wingdings" pitchFamily="2" charset="2"/>
              <a:buChar char="ü"/>
            </a:pPr>
            <a:r>
              <a:rPr lang="en-US" sz="2000" dirty="0">
                <a:solidFill>
                  <a:srgbClr val="102940"/>
                </a:solidFill>
              </a:rPr>
              <a:t>Holocene.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0760F-9A57-4DEF-95EF-9C52A00B1948}" type="slidenum">
              <a:rPr lang="en-US" smtClean="0"/>
              <a:pPr/>
              <a:t>61</a:t>
            </a:fld>
            <a:endParaRPr lang="en-US"/>
          </a:p>
        </p:txBody>
      </p:sp>
    </p:spTree>
  </p:cSld>
  <p:clrMapOvr>
    <a:masterClrMapping/>
  </p:clrMapOvr>
  <p:transition>
    <p:cover dir="d"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171022"/>
            <a:ext cx="7886700" cy="1325563"/>
          </a:xfrm>
        </p:spPr>
        <p:txBody>
          <a:bodyPr>
            <a:normAutofit fontScale="90000"/>
          </a:bodyPr>
          <a:lstStyle/>
          <a:p>
            <a:r>
              <a:rPr lang="en-US" sz="2800" b="1" dirty="0">
                <a:solidFill>
                  <a:srgbClr val="C00000"/>
                </a:solidFill>
              </a:rPr>
              <a:t>Pleistocene</a:t>
            </a:r>
            <a:r>
              <a:rPr lang="en-US" dirty="0">
                <a:solidFill>
                  <a:srgbClr val="102940"/>
                </a:solidFill>
              </a:rPr>
              <a:t> </a:t>
            </a:r>
            <a:br>
              <a:rPr lang="en-US" dirty="0">
                <a:solidFill>
                  <a:srgbClr val="102940"/>
                </a:solidFill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182079"/>
            <a:ext cx="7886700" cy="4351338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§"/>
            </a:pPr>
            <a:r>
              <a:rPr lang="en-US" sz="2000" dirty="0">
                <a:solidFill>
                  <a:srgbClr val="102940"/>
                </a:solidFill>
              </a:rPr>
              <a:t>The Pleistocene lasted from 3 million to 12,000 years ago.</a:t>
            </a:r>
          </a:p>
          <a:p>
            <a:pPr>
              <a:buFont typeface="Wingdings" pitchFamily="2" charset="2"/>
              <a:buChar char="§"/>
            </a:pPr>
            <a:r>
              <a:rPr lang="en-US" sz="2000" dirty="0">
                <a:solidFill>
                  <a:srgbClr val="102940"/>
                </a:solidFill>
              </a:rPr>
              <a:t> This epoch was marked by ice ages as a result of the cooling trend that started in the Mid-Eocene. </a:t>
            </a:r>
          </a:p>
          <a:p>
            <a:pPr>
              <a:buFont typeface="Wingdings" pitchFamily="2" charset="2"/>
              <a:buChar char="§"/>
            </a:pPr>
            <a:r>
              <a:rPr lang="en-US" sz="2000" dirty="0">
                <a:solidFill>
                  <a:srgbClr val="102940"/>
                </a:solidFill>
              </a:rPr>
              <a:t>Meanwhile, Africa experienced a trend of desiccation which resulted in the creation of the Sahara and Kalahari deserts.</a:t>
            </a:r>
          </a:p>
          <a:p>
            <a:pPr>
              <a:buFont typeface="Wingdings" pitchFamily="2" charset="2"/>
              <a:buChar char="§"/>
            </a:pPr>
            <a:r>
              <a:rPr lang="en-US" sz="2000" dirty="0">
                <a:solidFill>
                  <a:srgbClr val="102940"/>
                </a:solidFill>
              </a:rPr>
              <a:t> Many animals evolved including</a:t>
            </a:r>
            <a:r>
              <a:rPr lang="en-US" sz="2000" b="1" dirty="0">
                <a:solidFill>
                  <a:srgbClr val="102940"/>
                </a:solidFill>
              </a:rPr>
              <a:t> mammoths, giant ground sloths, dire wolves, saber-toothed cats,</a:t>
            </a:r>
            <a:r>
              <a:rPr lang="en-US" sz="2000" dirty="0">
                <a:solidFill>
                  <a:srgbClr val="102940"/>
                </a:solidFill>
              </a:rPr>
              <a:t> and most famously </a:t>
            </a:r>
            <a:r>
              <a:rPr lang="en-US" sz="2000" b="1" i="1" dirty="0">
                <a:solidFill>
                  <a:srgbClr val="102940"/>
                </a:solidFill>
              </a:rPr>
              <a:t>Homo sapiens</a:t>
            </a:r>
            <a:r>
              <a:rPr lang="en-US" sz="2000" dirty="0">
                <a:solidFill>
                  <a:srgbClr val="102940"/>
                </a:solidFill>
              </a:rPr>
              <a:t>. </a:t>
            </a:r>
          </a:p>
          <a:p>
            <a:pPr>
              <a:buFont typeface="Wingdings" pitchFamily="2" charset="2"/>
              <a:buChar char="§"/>
            </a:pPr>
            <a:endParaRPr lang="en-US" sz="2000" dirty="0">
              <a:solidFill>
                <a:srgbClr val="102940"/>
              </a:solidFill>
            </a:endParaRPr>
          </a:p>
          <a:p>
            <a:pPr>
              <a:buFont typeface="Wingdings" pitchFamily="2" charset="2"/>
              <a:buChar char="§"/>
            </a:pPr>
            <a:r>
              <a:rPr lang="en-US" sz="2000" b="1" dirty="0">
                <a:solidFill>
                  <a:srgbClr val="102940"/>
                </a:solidFill>
              </a:rPr>
              <a:t>100,000</a:t>
            </a:r>
            <a:r>
              <a:rPr lang="en-US" sz="2000" dirty="0">
                <a:solidFill>
                  <a:srgbClr val="102940"/>
                </a:solidFill>
              </a:rPr>
              <a:t> years ago marked the end of one of the worst droughts of </a:t>
            </a:r>
            <a:r>
              <a:rPr lang="en-US" sz="2000" b="1" dirty="0">
                <a:solidFill>
                  <a:srgbClr val="102940"/>
                </a:solidFill>
              </a:rPr>
              <a:t>Africa</a:t>
            </a:r>
            <a:r>
              <a:rPr lang="en-US" sz="2000" dirty="0">
                <a:solidFill>
                  <a:srgbClr val="102940"/>
                </a:solidFill>
              </a:rPr>
              <a:t>, and led to the </a:t>
            </a:r>
            <a:r>
              <a:rPr lang="en-US" sz="2000" b="1" dirty="0">
                <a:solidFill>
                  <a:srgbClr val="102940"/>
                </a:solidFill>
              </a:rPr>
              <a:t>expansion of primitive man.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0760F-9A57-4DEF-95EF-9C52A00B1948}" type="slidenum">
              <a:rPr lang="en-US" smtClean="0"/>
              <a:pPr/>
              <a:t>62</a:t>
            </a:fld>
            <a:endParaRPr lang="en-US"/>
          </a:p>
        </p:txBody>
      </p:sp>
    </p:spTree>
  </p:cSld>
  <p:clrMapOvr>
    <a:masterClrMapping/>
  </p:clrMapOvr>
  <p:transition>
    <p:cover dir="d"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0328"/>
            <a:ext cx="9144000" cy="1325563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 err="1">
                <a:solidFill>
                  <a:srgbClr val="C00000"/>
                </a:solidFill>
              </a:rPr>
              <a:t>Megafauna</a:t>
            </a:r>
            <a:r>
              <a:rPr lang="en-US" sz="2800" b="1" dirty="0">
                <a:solidFill>
                  <a:srgbClr val="C00000"/>
                </a:solidFill>
              </a:rPr>
              <a:t> of the Pleistocene</a:t>
            </a:r>
          </a:p>
        </p:txBody>
      </p:sp>
      <p:pic>
        <p:nvPicPr>
          <p:cNvPr id="1026" name="Picture 2" descr="https://s3-eu-west-1.amazonaws.com/static.nextnature.net/app/uploads/2013/11/wooly_mammoth_mode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4190" y="1411704"/>
            <a:ext cx="3577389" cy="2385671"/>
          </a:xfrm>
          <a:prstGeom prst="rect">
            <a:avLst/>
          </a:prstGeom>
          <a:noFill/>
        </p:spPr>
      </p:pic>
      <p:pic>
        <p:nvPicPr>
          <p:cNvPr id="1028" name="Picture 4" descr="http://siberiantimes.com/PICTURES/SCIENCE/Cave-lions-sanctuary-Bashkiria/inside%20lion%20and%20mammoth%20drawing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27747" y="1443792"/>
            <a:ext cx="3686863" cy="2329893"/>
          </a:xfrm>
          <a:prstGeom prst="rect">
            <a:avLst/>
          </a:prstGeom>
          <a:noFill/>
        </p:spPr>
      </p:pic>
      <p:pic>
        <p:nvPicPr>
          <p:cNvPr id="1030" name="Picture 6" descr="http://lowres-picturecabinet.com.s3-eu-west-1.amazonaws.com/29/main/11/422265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30492" y="4086353"/>
            <a:ext cx="3609474" cy="2509838"/>
          </a:xfrm>
          <a:prstGeom prst="rect">
            <a:avLst/>
          </a:prstGeom>
          <a:noFill/>
        </p:spPr>
      </p:pic>
      <p:pic>
        <p:nvPicPr>
          <p:cNvPr id="1032" name="Picture 8" descr="http://vignette1.wikia.nocookie.net/walkingwith/images/a/a6/WWBBook_Megaloceros.jpg/revision/latest?cb=2014011108322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924926" y="4090737"/>
            <a:ext cx="3689684" cy="2518611"/>
          </a:xfrm>
          <a:prstGeom prst="rect">
            <a:avLst/>
          </a:prstGeom>
          <a:noFill/>
        </p:spPr>
      </p:pic>
      <p:sp>
        <p:nvSpPr>
          <p:cNvPr id="9" name="Rectangle 8"/>
          <p:cNvSpPr/>
          <p:nvPr/>
        </p:nvSpPr>
        <p:spPr>
          <a:xfrm>
            <a:off x="830492" y="1030524"/>
            <a:ext cx="139493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rgbClr val="102940"/>
                </a:solidFill>
              </a:rPr>
              <a:t>Mammoths</a:t>
            </a:r>
          </a:p>
        </p:txBody>
      </p:sp>
      <p:sp>
        <p:nvSpPr>
          <p:cNvPr id="10" name="Rectangle 9"/>
          <p:cNvSpPr/>
          <p:nvPr/>
        </p:nvSpPr>
        <p:spPr>
          <a:xfrm>
            <a:off x="7504749" y="1046566"/>
            <a:ext cx="122790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rgbClr val="102940"/>
                </a:solidFill>
              </a:rPr>
              <a:t>Cave lions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029354" y="6196082"/>
            <a:ext cx="151560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rgbClr val="102940"/>
                </a:solidFill>
              </a:rPr>
              <a:t>Woolly rhino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914765" y="6196081"/>
            <a:ext cx="152638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i="1" dirty="0">
                <a:solidFill>
                  <a:srgbClr val="102940"/>
                </a:solidFill>
              </a:rPr>
              <a:t>Megaloceros</a:t>
            </a:r>
            <a:endParaRPr lang="en-US" sz="2000" dirty="0">
              <a:solidFill>
                <a:srgbClr val="102940"/>
              </a:solidFill>
            </a:endParaRP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0760F-9A57-4DEF-95EF-9C52A00B1948}" type="slidenum">
              <a:rPr lang="en-US" smtClean="0"/>
              <a:pPr/>
              <a:t>63</a:t>
            </a:fld>
            <a:endParaRPr lang="en-US"/>
          </a:p>
        </p:txBody>
      </p:sp>
    </p:spTree>
  </p:cSld>
  <p:clrMapOvr>
    <a:masterClrMapping/>
  </p:clrMapOvr>
  <p:transition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4148" y="907556"/>
            <a:ext cx="7886700" cy="1325563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rgbClr val="C00000"/>
                </a:solidFill>
              </a:rPr>
              <a:t>Holocene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275067"/>
            <a:ext cx="7886700" cy="4351338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§"/>
            </a:pPr>
            <a:r>
              <a:rPr lang="en-US" sz="2000" dirty="0">
                <a:solidFill>
                  <a:srgbClr val="102940"/>
                </a:solidFill>
              </a:rPr>
              <a:t>The Holocene began 12,000 years ago and lasts until to present day. </a:t>
            </a:r>
          </a:p>
          <a:p>
            <a:pPr>
              <a:buFont typeface="Wingdings" pitchFamily="2" charset="2"/>
              <a:buChar char="§"/>
            </a:pPr>
            <a:r>
              <a:rPr lang="en-US" sz="2000" dirty="0">
                <a:solidFill>
                  <a:srgbClr val="102940"/>
                </a:solidFill>
              </a:rPr>
              <a:t>Also known as "</a:t>
            </a:r>
            <a:r>
              <a:rPr lang="en-US" sz="2000" b="1" dirty="0">
                <a:solidFill>
                  <a:srgbClr val="102940"/>
                </a:solidFill>
              </a:rPr>
              <a:t>the Age of Man</a:t>
            </a:r>
            <a:r>
              <a:rPr lang="en-US" sz="2000" dirty="0">
                <a:solidFill>
                  <a:srgbClr val="102940"/>
                </a:solidFill>
              </a:rPr>
              <a:t>", the Holocene is marked by the rise of man on his path to sentience. </a:t>
            </a:r>
          </a:p>
          <a:p>
            <a:pPr>
              <a:buFont typeface="Wingdings" pitchFamily="2" charset="2"/>
              <a:buChar char="§"/>
            </a:pPr>
            <a:r>
              <a:rPr lang="en-US" sz="2000" dirty="0">
                <a:solidFill>
                  <a:srgbClr val="102940"/>
                </a:solidFill>
              </a:rPr>
              <a:t>All recorded history and "</a:t>
            </a:r>
            <a:r>
              <a:rPr lang="en-US" sz="2000" b="1" dirty="0">
                <a:solidFill>
                  <a:srgbClr val="102940"/>
                </a:solidFill>
              </a:rPr>
              <a:t>the history of the world</a:t>
            </a:r>
            <a:r>
              <a:rPr lang="en-US" sz="2000" dirty="0">
                <a:solidFill>
                  <a:srgbClr val="102940"/>
                </a:solidFill>
              </a:rPr>
              <a:t>" lies within the boundaries of the Holocene epoch. </a:t>
            </a:r>
          </a:p>
          <a:p>
            <a:pPr>
              <a:buFont typeface="Wingdings" pitchFamily="2" charset="2"/>
              <a:buChar char="§"/>
            </a:pPr>
            <a:r>
              <a:rPr lang="en-US" sz="2000" dirty="0">
                <a:solidFill>
                  <a:srgbClr val="102940"/>
                </a:solidFill>
              </a:rPr>
              <a:t>Human activity is blamed for a mass extinction that began roughly 10,000 years ago, though the species becoming extinct have only been recorded since the Industrial Revolution. </a:t>
            </a:r>
          </a:p>
          <a:p>
            <a:pPr>
              <a:buFont typeface="Wingdings" pitchFamily="2" charset="2"/>
              <a:buChar char="§"/>
            </a:pPr>
            <a:r>
              <a:rPr lang="en-US" sz="2000" dirty="0">
                <a:solidFill>
                  <a:srgbClr val="102940"/>
                </a:solidFill>
              </a:rPr>
              <a:t>This is sometimes referred to as the "</a:t>
            </a:r>
            <a:r>
              <a:rPr lang="en-US" sz="2000" b="1" dirty="0">
                <a:solidFill>
                  <a:srgbClr val="102940"/>
                </a:solidFill>
              </a:rPr>
              <a:t>Sixth Extinction</a:t>
            </a:r>
            <a:r>
              <a:rPr lang="en-US" sz="2000" dirty="0">
                <a:solidFill>
                  <a:srgbClr val="102940"/>
                </a:solidFill>
              </a:rPr>
              <a:t>". 322 species have become extinct due to human activity since the Industrial Revolution.</a:t>
            </a:r>
            <a:endParaRPr lang="en-US" sz="2000" baseline="30000" dirty="0">
              <a:solidFill>
                <a:srgbClr val="102940"/>
              </a:solidFill>
            </a:endParaRPr>
          </a:p>
          <a:p>
            <a:pPr>
              <a:buFont typeface="Wingdings" pitchFamily="2" charset="2"/>
              <a:buChar char="§"/>
            </a:pPr>
            <a:endParaRPr lang="en-US" sz="2000" dirty="0">
              <a:solidFill>
                <a:srgbClr val="102940"/>
              </a:solidFill>
            </a:endParaRPr>
          </a:p>
          <a:p>
            <a:pPr>
              <a:buFont typeface="Wingdings" pitchFamily="2" charset="2"/>
              <a:buChar char="§"/>
            </a:pPr>
            <a:endParaRPr lang="en-US" sz="2000" dirty="0">
              <a:solidFill>
                <a:srgbClr val="102940"/>
              </a:solidFill>
            </a:endParaRPr>
          </a:p>
          <a:p>
            <a:pPr>
              <a:buFont typeface="Wingdings" pitchFamily="2" charset="2"/>
              <a:buChar char="§"/>
            </a:pPr>
            <a:endParaRPr lang="en-US" sz="2000" dirty="0">
              <a:solidFill>
                <a:srgbClr val="102940"/>
              </a:solidFill>
            </a:endParaRPr>
          </a:p>
          <a:p>
            <a:endParaRPr lang="en-US" sz="2000" dirty="0">
              <a:solidFill>
                <a:srgbClr val="10294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0760F-9A57-4DEF-95EF-9C52A00B1948}" type="slidenum">
              <a:rPr lang="en-US" smtClean="0"/>
              <a:pPr/>
              <a:t>64</a:t>
            </a:fld>
            <a:endParaRPr lang="en-US"/>
          </a:p>
        </p:txBody>
      </p:sp>
    </p:spTree>
  </p:cSld>
  <p:clrMapOvr>
    <a:masterClrMapping/>
  </p:clrMapOvr>
  <p:transition>
    <p:cover dir="d"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s://upload.wikimedia.org/wikipedia/commons/thumb/7/77/Geologic_Clock_with_events_and_periods.svg/2000px-Geologic_Clock_with_events_and_periods.svg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0"/>
            <a:ext cx="683158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0760F-9A57-4DEF-95EF-9C52A00B1948}" type="slidenum">
              <a:rPr lang="en-US" smtClean="0"/>
              <a:pPr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3919234"/>
      </p:ext>
    </p:extLst>
  </p:cSld>
  <p:clrMapOvr>
    <a:masterClrMapping/>
  </p:clrMapOvr>
  <p:transition>
    <p:cover dir="d"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s://stoneshop.se/userfiles/image/geological_timescale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0919" y="0"/>
            <a:ext cx="681720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0760F-9A57-4DEF-95EF-9C52A00B1948}" type="slidenum">
              <a:rPr lang="en-US" smtClean="0"/>
              <a:pPr/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8123128"/>
      </p:ext>
    </p:extLst>
  </p:cSld>
  <p:clrMapOvr>
    <a:masterClrMapping/>
  </p:clrMapOvr>
  <p:transition>
    <p:cover dir="d"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REFERENCE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Gradstein. F., </a:t>
            </a:r>
            <a:r>
              <a:rPr lang="en-IN" dirty="0" err="1"/>
              <a:t>Ogg</a:t>
            </a:r>
            <a:r>
              <a:rPr lang="en-IN" dirty="0"/>
              <a:t>. J., Smith.A.,2004. A Geological Time Scale, Cambridge University Press,UK.,585p</a:t>
            </a:r>
          </a:p>
          <a:p>
            <a:r>
              <a:rPr lang="en-IN" dirty="0"/>
              <a:t>Various sources from Internet.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0760F-9A57-4DEF-95EF-9C52A00B1948}" type="slidenum">
              <a:rPr lang="en-US" smtClean="0"/>
              <a:pPr/>
              <a:t>67</a:t>
            </a:fld>
            <a:endParaRPr lang="en-US"/>
          </a:p>
        </p:txBody>
      </p:sp>
    </p:spTree>
  </p:cSld>
  <p:clrMapOvr>
    <a:masterClrMapping/>
  </p:clrMapOvr>
  <p:transition>
    <p:cover dir="d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1513</TotalTime>
  <Words>3279</Words>
  <Application>Microsoft Office PowerPoint</Application>
  <PresentationFormat>On-screen Show (4:3)</PresentationFormat>
  <Paragraphs>394</Paragraphs>
  <Slides>67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67</vt:i4>
      </vt:variant>
    </vt:vector>
  </HeadingPairs>
  <TitlesOfParts>
    <vt:vector size="75" baseType="lpstr">
      <vt:lpstr>Arial</vt:lpstr>
      <vt:lpstr>Arial Black</vt:lpstr>
      <vt:lpstr>Arial Narrow</vt:lpstr>
      <vt:lpstr>Arial Nova Cond</vt:lpstr>
      <vt:lpstr>Barlow Condensed ExtraBold</vt:lpstr>
      <vt:lpstr>Calibri</vt:lpstr>
      <vt:lpstr>Wingdings</vt:lpstr>
      <vt:lpstr>Office Theme</vt:lpstr>
      <vt:lpstr>      AND   LIFE FORMS</vt:lpstr>
      <vt:lpstr>PowerPoint Presentation</vt:lpstr>
      <vt:lpstr>PowerPoint Presentation</vt:lpstr>
      <vt:lpstr>PowerPoint Presentation</vt:lpstr>
      <vt:lpstr>EONS</vt:lpstr>
      <vt:lpstr>PowerPoint Presentation</vt:lpstr>
      <vt:lpstr>Phanerozoic Eon </vt:lpstr>
      <vt:lpstr>PowerPoint Presentation</vt:lpstr>
      <vt:lpstr>Paleozoic Era</vt:lpstr>
      <vt:lpstr>Periods of the Paleozoic Era</vt:lpstr>
      <vt:lpstr>Cambrian Period</vt:lpstr>
      <vt:lpstr>PowerPoint Presentation</vt:lpstr>
      <vt:lpstr>Cambrian Explosion</vt:lpstr>
      <vt:lpstr>Ordovician Period</vt:lpstr>
      <vt:lpstr>Ordovician-Silurian Mass Extinction </vt:lpstr>
      <vt:lpstr>Snowball Earth </vt:lpstr>
      <vt:lpstr>Silurian Period </vt:lpstr>
      <vt:lpstr>PowerPoint Presentation</vt:lpstr>
      <vt:lpstr>PowerPoint Presentation</vt:lpstr>
      <vt:lpstr>Devonian Period</vt:lpstr>
      <vt:lpstr>PowerPoint Presentation</vt:lpstr>
      <vt:lpstr>Late Devonian Mass Extinction </vt:lpstr>
      <vt:lpstr>PowerPoint Presentation</vt:lpstr>
      <vt:lpstr>Carboniferous Period </vt:lpstr>
      <vt:lpstr>PowerPoint Presentation</vt:lpstr>
      <vt:lpstr>Permian Period </vt:lpstr>
      <vt:lpstr>PowerPoint Presentation</vt:lpstr>
      <vt:lpstr>PowerPoint Presentation</vt:lpstr>
      <vt:lpstr>Permian Mass Extinction </vt:lpstr>
      <vt:lpstr>PowerPoint Presentation</vt:lpstr>
      <vt:lpstr>Mesozoic Era</vt:lpstr>
      <vt:lpstr>Mesozoic Era</vt:lpstr>
      <vt:lpstr>Triassic Period </vt:lpstr>
      <vt:lpstr>PowerPoint Presentation</vt:lpstr>
      <vt:lpstr>PowerPoint Presentation</vt:lpstr>
      <vt:lpstr>PowerPoint Presentation</vt:lpstr>
      <vt:lpstr>Late Triassic Epoch</vt:lpstr>
      <vt:lpstr>PowerPoint Presentation</vt:lpstr>
      <vt:lpstr>PowerPoint Presentation</vt:lpstr>
      <vt:lpstr>Jurassic Period </vt:lpstr>
      <vt:lpstr>The Early Jurassic</vt:lpstr>
      <vt:lpstr>PowerPoint Presentation</vt:lpstr>
      <vt:lpstr>Middle Jurassic Epoch</vt:lpstr>
      <vt:lpstr>PowerPoint Presentation</vt:lpstr>
      <vt:lpstr>PowerPoint Presentation</vt:lpstr>
      <vt:lpstr>Cretaceous </vt:lpstr>
      <vt:lpstr>Mosasaurs</vt:lpstr>
      <vt:lpstr>PowerPoint Presentation</vt:lpstr>
      <vt:lpstr>Late Cretaceous</vt:lpstr>
      <vt:lpstr>PowerPoint Presentation</vt:lpstr>
      <vt:lpstr>Cretaceous-Tertiary mass extinction </vt:lpstr>
      <vt:lpstr>PowerPoint Presentation</vt:lpstr>
      <vt:lpstr>Cenozoic Era</vt:lpstr>
      <vt:lpstr>PowerPoint Presentation</vt:lpstr>
      <vt:lpstr>Subdivisions   Cenozoic Era</vt:lpstr>
      <vt:lpstr> Paleocene</vt:lpstr>
      <vt:lpstr>PowerPoint Presentation</vt:lpstr>
      <vt:lpstr>Oligocene</vt:lpstr>
      <vt:lpstr>Miocene </vt:lpstr>
      <vt:lpstr>Pliocene</vt:lpstr>
      <vt:lpstr>Quaternary</vt:lpstr>
      <vt:lpstr>Pleistocene  </vt:lpstr>
      <vt:lpstr>Megafauna of the Pleistocene</vt:lpstr>
      <vt:lpstr>Holocene</vt:lpstr>
      <vt:lpstr>PowerPoint Presentation</vt:lpstr>
      <vt:lpstr>PowerPoint Presentation</vt:lpstr>
      <vt:lpstr>REFERENCE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Evolutionary Biology</dc:title>
  <dc:creator>user</dc:creator>
  <cp:lastModifiedBy>Rajesh Reghunath</cp:lastModifiedBy>
  <cp:revision>38</cp:revision>
  <dcterms:created xsi:type="dcterms:W3CDTF">2016-08-28T14:52:28Z</dcterms:created>
  <dcterms:modified xsi:type="dcterms:W3CDTF">2021-05-14T06:04:40Z</dcterms:modified>
</cp:coreProperties>
</file>