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86" r:id="rId5"/>
    <p:sldId id="270" r:id="rId6"/>
    <p:sldId id="258" r:id="rId7"/>
    <p:sldId id="271" r:id="rId8"/>
    <p:sldId id="272" r:id="rId9"/>
    <p:sldId id="273" r:id="rId10"/>
    <p:sldId id="259" r:id="rId11"/>
    <p:sldId id="261" r:id="rId12"/>
    <p:sldId id="266" r:id="rId13"/>
    <p:sldId id="267" r:id="rId14"/>
    <p:sldId id="268" r:id="rId15"/>
    <p:sldId id="269" r:id="rId16"/>
    <p:sldId id="264" r:id="rId17"/>
    <p:sldId id="265" r:id="rId18"/>
    <p:sldId id="275" r:id="rId19"/>
    <p:sldId id="274" r:id="rId20"/>
    <p:sldId id="276" r:id="rId21"/>
    <p:sldId id="277" r:id="rId22"/>
    <p:sldId id="278" r:id="rId23"/>
    <p:sldId id="279" r:id="rId24"/>
    <p:sldId id="280" r:id="rId25"/>
    <p:sldId id="262" r:id="rId26"/>
    <p:sldId id="285" r:id="rId27"/>
    <p:sldId id="288" r:id="rId28"/>
    <p:sldId id="257" r:id="rId29"/>
    <p:sldId id="282" r:id="rId30"/>
    <p:sldId id="291" r:id="rId31"/>
    <p:sldId id="292" r:id="rId32"/>
    <p:sldId id="281" r:id="rId33"/>
    <p:sldId id="283" r:id="rId34"/>
    <p:sldId id="284" r:id="rId35"/>
    <p:sldId id="287" r:id="rId36"/>
    <p:sldId id="294" r:id="rId37"/>
    <p:sldId id="295" r:id="rId38"/>
    <p:sldId id="293" r:id="rId39"/>
    <p:sldId id="296" r:id="rId40"/>
    <p:sldId id="297" r:id="rId41"/>
    <p:sldId id="298" r:id="rId42"/>
    <p:sldId id="301" r:id="rId43"/>
    <p:sldId id="300" r:id="rId44"/>
    <p:sldId id="29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902" y="-2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BAC3B-37F6-496B-A539-991AFBBEA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D76DE-6545-43C8-B7DD-03A011B45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C07E2-F73A-4AA7-89A8-74FBC7985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08282-7A4D-454E-8D04-11053784C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1D87-0B3F-40C8-9F8B-725116161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DC657-54A3-4EFD-9F91-CD1458357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6F6B7-0F7B-494A-A380-EEEE48D4D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F5021-5E97-4FF7-B0C7-5203D671B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05E38-9644-482E-93D1-E2ACA7A3E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8A3CF-DE0F-4EA2-8041-0908203BD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D4A80-EDC2-45F6-A96E-E09652FF2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939ED-6CE7-4897-BB65-2F02A35773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65EFD-8C80-44BC-A699-9261A2948D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CED9B-4608-4414-A8A5-4BC7253D52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F7AC2-54B5-42E0-B5B2-895AA09101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B4207-FE1F-47A0-9B26-8519640FFD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E45E1-3DB2-438B-9FF1-15CD5405F7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C2E31-38CB-4180-9BC3-86EFEB502F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A3802-6F71-4562-AFB0-8A3604268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063C4-C8B8-4D82-93DC-98DC890DC9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F0135-BA4D-4350-984D-8B5D2596DC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5CAB3-6A55-468D-8AFC-7001F6F8B8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4A0C2A-34D7-45EE-9AE8-B00E19D9CF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CAE0F-A74F-4F5E-A6FA-761A2026B8A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14057-18F7-467D-B43A-91B5D855A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66C7852-3E15-4339-8E89-5DFB773F9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5471922-657F-45AA-AE0C-1AFA10EF620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230505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POROSITY </a:t>
            </a:r>
            <a:b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</a:br>
            <a: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AND</a:t>
            </a:r>
            <a:b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</a:br>
            <a: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 PERMEABILITY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DR.RAJESH REGHUNATH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1875" t="20000" r="23750" b="65143"/>
          <a:stretch>
            <a:fillRect/>
          </a:stretch>
        </p:blipFill>
        <p:spPr bwMode="auto">
          <a:xfrm>
            <a:off x="536966" y="838200"/>
            <a:ext cx="795496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85800" y="2286000"/>
            <a:ext cx="7467600" cy="2667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/>
              <a:t>POROSITY</a:t>
            </a:r>
          </a:p>
          <a:p>
            <a:r>
              <a:rPr lang="en-US" sz="4400" b="1" dirty="0"/>
              <a:t>PERMEABILITY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The porosity of a rock is the fraction of the volume of space between the solid particles of the rock to the total rock volume. </a:t>
            </a:r>
          </a:p>
          <a:p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The space includes all pores, cracks, </a:t>
            </a:r>
            <a:r>
              <a:rPr lang="en-US" dirty="0" err="1">
                <a:latin typeface="Adobe Gothic Std B" pitchFamily="34" charset="-128"/>
                <a:ea typeface="Adobe Gothic Std B" pitchFamily="34" charset="-128"/>
              </a:rPr>
              <a:t>vugs</a:t>
            </a: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, inter- and intra-crystalline spaces.</a:t>
            </a:r>
          </a:p>
          <a:p>
            <a:r>
              <a:rPr lang="en-US" dirty="0">
                <a:solidFill>
                  <a:srgbClr val="0070C0"/>
                </a:solidFill>
                <a:latin typeface="Adobe Gothic Std B" pitchFamily="34" charset="-128"/>
                <a:ea typeface="Adobe Gothic Std B" pitchFamily="34" charset="-128"/>
              </a:rPr>
              <a:t>is expressed either as a fraction varying between 0 and 1, or a percentage varying between 0% and 100%.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CC"/>
          </a:solidFill>
        </p:spPr>
        <p:txBody>
          <a:bodyPr/>
          <a:lstStyle/>
          <a:p>
            <a:pPr eaLnBrk="1" hangingPunct="1"/>
            <a:r>
              <a:rPr lang="en-US" b="1">
                <a:solidFill>
                  <a:srgbClr val="FFFF00"/>
                </a:solidFill>
              </a:rPr>
              <a:t>POROSITY</a:t>
            </a:r>
            <a:endParaRPr lang="en-US" sz="40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685800"/>
          </a:xfrm>
          <a:solidFill>
            <a:srgbClr val="0000CC"/>
          </a:solidFill>
        </p:spPr>
        <p:txBody>
          <a:bodyPr/>
          <a:lstStyle/>
          <a:p>
            <a:pPr eaLnBrk="1" hangingPunct="1"/>
            <a:r>
              <a:rPr lang="en-US" b="1">
                <a:solidFill>
                  <a:srgbClr val="FFFF00"/>
                </a:solidFill>
              </a:rPr>
              <a:t>POROSITY</a:t>
            </a:r>
            <a:endParaRPr lang="en-US" sz="4000">
              <a:solidFill>
                <a:srgbClr val="FFFF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295400"/>
            <a:ext cx="7620000" cy="4800600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FF0000"/>
                </a:solidFill>
              </a:rPr>
              <a:t>The percent of void space in a rock or sediment</a:t>
            </a:r>
            <a:endParaRPr lang="en-US" sz="3600" dirty="0">
              <a:solidFill>
                <a:srgbClr val="FF0000"/>
              </a:solidFill>
            </a:endParaRPr>
          </a:p>
          <a:p>
            <a:pPr eaLnBrk="1" hangingPunct="1"/>
            <a:r>
              <a:rPr lang="en-US" sz="3600" dirty="0">
                <a:solidFill>
                  <a:srgbClr val="0000CC"/>
                </a:solidFill>
              </a:rPr>
              <a:t>It is a measure of the potential volume of water that can be stored in a rock.</a:t>
            </a:r>
          </a:p>
          <a:p>
            <a:pPr eaLnBrk="1" hangingPunct="1"/>
            <a:r>
              <a:rPr lang="en-US" sz="3600" dirty="0">
                <a:solidFill>
                  <a:srgbClr val="0000CC"/>
                </a:solidFill>
              </a:rPr>
              <a:t>Those portions of rock or soil not occupied by solid mineral matter can be occupied by groundwater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Classification of Porosity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Porosity can be classified into </a:t>
            </a:r>
            <a:r>
              <a:rPr lang="en-US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(based on origin)</a:t>
            </a:r>
          </a:p>
          <a:p>
            <a:pPr marL="1314450" lvl="2" indent="-514350">
              <a:buAutoNum type="arabicPeriod"/>
            </a:pPr>
            <a:r>
              <a:rPr lang="en-US" sz="3300" dirty="0">
                <a:latin typeface="Adobe Gothic Std B" pitchFamily="34" charset="-128"/>
                <a:ea typeface="Adobe Gothic Std B" pitchFamily="34" charset="-128"/>
              </a:rPr>
              <a:t>Original porosity </a:t>
            </a:r>
          </a:p>
          <a:p>
            <a:pPr marL="1314450" lvl="2" indent="-514350">
              <a:buAutoNum type="arabicPeriod"/>
            </a:pPr>
            <a:r>
              <a:rPr lang="en-US" sz="3300" dirty="0">
                <a:latin typeface="Adobe Gothic Std B" pitchFamily="34" charset="-128"/>
                <a:ea typeface="Adobe Gothic Std B" pitchFamily="34" charset="-128"/>
              </a:rPr>
              <a:t>Induced porosity </a:t>
            </a:r>
          </a:p>
          <a:p>
            <a:pPr marL="1314450" lvl="2" indent="-514350">
              <a:buNone/>
            </a:pPr>
            <a:endParaRPr lang="en-US" sz="3300" dirty="0">
              <a:latin typeface="Adobe Gothic Std B" pitchFamily="34" charset="-128"/>
              <a:ea typeface="Adobe Gothic Std B" pitchFamily="34" charset="-128"/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Original porosity (primary) </a:t>
            </a: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is formed during the deposition of rock materials, e.g. porosity between grains in sandstone, porosity among crystals and </a:t>
            </a:r>
            <a:r>
              <a:rPr lang="en-US" dirty="0" err="1">
                <a:latin typeface="Adobe Gothic Std B" pitchFamily="34" charset="-128"/>
                <a:ea typeface="Adobe Gothic Std B" pitchFamily="34" charset="-128"/>
              </a:rPr>
              <a:t>oolites</a:t>
            </a: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 in limestone </a:t>
            </a:r>
          </a:p>
          <a:p>
            <a:pPr marL="514350" indent="-514350">
              <a:buNone/>
            </a:pPr>
            <a:endParaRPr lang="en-US" dirty="0">
              <a:latin typeface="Adobe Gothic Std B" pitchFamily="34" charset="-128"/>
              <a:ea typeface="Adobe Gothic Std B" pitchFamily="34" charset="-128"/>
            </a:endParaRP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Induced porosity (secondary) </a:t>
            </a: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is developed by some geological process after the formation of rock material. </a:t>
            </a:r>
          </a:p>
          <a:p>
            <a:pPr>
              <a:buNone/>
            </a:pP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     </a:t>
            </a:r>
            <a:r>
              <a:rPr lang="en-US" dirty="0" err="1">
                <a:latin typeface="Adobe Gothic Std B" pitchFamily="34" charset="-128"/>
                <a:ea typeface="Adobe Gothic Std B" pitchFamily="34" charset="-128"/>
              </a:rPr>
              <a:t>E.g</a:t>
            </a:r>
            <a:r>
              <a:rPr lang="en-US" dirty="0">
                <a:latin typeface="Adobe Gothic Std B" pitchFamily="34" charset="-128"/>
                <a:ea typeface="Adobe Gothic Std B" pitchFamily="34" charset="-128"/>
              </a:rPr>
              <a:t>; Fractures, joints, or solution cavity in limestone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Based on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Capillary porosity </a:t>
            </a:r>
            <a:r>
              <a:rPr lang="en-US" b="1" dirty="0"/>
              <a:t>: When capillary interstices are sufficiently smaller, then surface tension forces will hold water within them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Super capillary porosity</a:t>
            </a:r>
            <a:r>
              <a:rPr lang="en-US" b="1" dirty="0"/>
              <a:t> : When the </a:t>
            </a:r>
            <a:r>
              <a:rPr lang="en-US" b="1" dirty="0" err="1"/>
              <a:t>intergranular</a:t>
            </a:r>
            <a:r>
              <a:rPr lang="en-US" b="1" dirty="0"/>
              <a:t> spaces are larger than capillary ones</a:t>
            </a:r>
          </a:p>
          <a:p>
            <a:pPr algn="just"/>
            <a:r>
              <a:rPr lang="en-US" b="1" dirty="0" err="1">
                <a:solidFill>
                  <a:srgbClr val="FF0000"/>
                </a:solidFill>
              </a:rPr>
              <a:t>Subcapillary</a:t>
            </a:r>
            <a:r>
              <a:rPr lang="en-US" b="1" dirty="0">
                <a:solidFill>
                  <a:srgbClr val="FF0000"/>
                </a:solidFill>
              </a:rPr>
              <a:t> porosity </a:t>
            </a:r>
            <a:r>
              <a:rPr lang="en-US" b="1" dirty="0"/>
              <a:t>: When </a:t>
            </a:r>
            <a:r>
              <a:rPr lang="en-US" b="1" dirty="0" err="1"/>
              <a:t>intergranular</a:t>
            </a:r>
            <a:r>
              <a:rPr lang="en-US" b="1" dirty="0"/>
              <a:t> spaces are so small that water is held primarily by adhesive forces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Based on nature of pores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Isolated Porosity </a:t>
            </a:r>
            <a:r>
              <a:rPr lang="en-US" b="1" dirty="0"/>
              <a:t>:Isolated interstices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Communicating Porosity </a:t>
            </a:r>
            <a:r>
              <a:rPr lang="en-US" b="1" dirty="0"/>
              <a:t>: Communicating interstices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ain types of porosity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533400"/>
            <a:ext cx="7924800" cy="5943600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16"/>
          <p:cNvPicPr>
            <a:picLocks noChangeAspect="1" noChangeArrowheads="1"/>
          </p:cNvPicPr>
          <p:nvPr/>
        </p:nvPicPr>
        <p:blipFill>
          <a:blip r:embed="rId2"/>
          <a:srcRect t="9081" b="5545"/>
          <a:stretch>
            <a:fillRect/>
          </a:stretch>
        </p:blipFill>
        <p:spPr bwMode="auto">
          <a:xfrm>
            <a:off x="454025" y="746125"/>
            <a:ext cx="8301038" cy="586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6583363"/>
            <a:ext cx="1579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cs typeface="Times New Roman" pitchFamily="18" charset="0"/>
              </a:rPr>
              <a:t>Bedient et al., 1999.,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408113" y="214313"/>
            <a:ext cx="629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800" b="1">
                <a:cs typeface="Times New Roman" pitchFamily="18" charset="0"/>
              </a:rPr>
              <a:t>Porosity - not good indicator of flow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050" descr="C:\Classes\GEO 514\Chapter1-3\Tab3.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092200"/>
            <a:ext cx="8928100" cy="467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Porosity of sedimentary rocks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B050"/>
                </a:solidFill>
              </a:rPr>
              <a:t>Extend of the diagenetic processes determine the extend of porosity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Diagenesis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r>
              <a:rPr lang="en-US" dirty="0"/>
              <a:t>ompaction, removal or addition of material, transformation of minerals by replacement or phase change.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Porosity of plutonic and metamorphic rocks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Weathering and fracturing – increase overall porosity.</a:t>
            </a:r>
          </a:p>
          <a:p>
            <a:r>
              <a:rPr lang="en-US" dirty="0"/>
              <a:t>Tectonic stresses  - fracturing, faulting, folding.</a:t>
            </a:r>
          </a:p>
          <a:p>
            <a:r>
              <a:rPr lang="en-US" dirty="0"/>
              <a:t>Fracturing increases porosity by 2% - 5%.</a:t>
            </a:r>
          </a:p>
          <a:p>
            <a:r>
              <a:rPr lang="en-US" dirty="0"/>
              <a:t>Weathered plutonic rocks can have porosities of 30% - 60%.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Porosity of volcanic rocks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Degassing products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holes in the rock. </a:t>
            </a:r>
          </a:p>
          <a:p>
            <a:r>
              <a:rPr lang="en-US" dirty="0"/>
              <a:t>Shrinkage cracks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joints</a:t>
            </a:r>
          </a:p>
          <a:p>
            <a:r>
              <a:rPr lang="en-US" dirty="0"/>
              <a:t>Basalt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1%-12%.</a:t>
            </a:r>
          </a:p>
          <a:p>
            <a:r>
              <a:rPr lang="en-US" dirty="0"/>
              <a:t>Pumice  : glassy rock formed from  lava with high gas -&gt; can be as high as 87%.</a:t>
            </a:r>
          </a:p>
          <a:p>
            <a:r>
              <a:rPr lang="en-US" dirty="0"/>
              <a:t>Pyroclastic deposits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Tuff  : 14% - 40%</a:t>
            </a:r>
          </a:p>
          <a:p>
            <a:r>
              <a:rPr lang="en-US" dirty="0"/>
              <a:t>Ash – 50%.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Porosity determination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29600" cy="4114800"/>
          </a:xfrm>
        </p:spPr>
        <p:txBody>
          <a:bodyPr/>
          <a:lstStyle/>
          <a:p>
            <a:pPr algn="ctr">
              <a:buNone/>
            </a:pPr>
            <a:r>
              <a:rPr lang="el-GR" sz="4400" b="1" i="1" dirty="0"/>
              <a:t>α</a:t>
            </a:r>
            <a:r>
              <a:rPr lang="en-US" sz="4400" b="1" i="1" dirty="0"/>
              <a:t> = 100 V</a:t>
            </a:r>
            <a:r>
              <a:rPr lang="en-US" sz="4400" b="1" i="1" baseline="-25000" dirty="0"/>
              <a:t>i</a:t>
            </a:r>
            <a:r>
              <a:rPr lang="en-US" sz="4400" b="1" i="1" dirty="0"/>
              <a:t>/V</a:t>
            </a:r>
          </a:p>
          <a:p>
            <a:pPr>
              <a:buNone/>
            </a:pPr>
            <a:endParaRPr lang="en-US" i="1" dirty="0"/>
          </a:p>
          <a:p>
            <a:pPr>
              <a:buNone/>
            </a:pPr>
            <a:r>
              <a:rPr lang="el-GR" i="1" dirty="0"/>
              <a:t>α </a:t>
            </a:r>
            <a:r>
              <a:rPr lang="en-US" dirty="0"/>
              <a:t>= porosity (percentage)</a:t>
            </a:r>
          </a:p>
          <a:p>
            <a:pPr>
              <a:buNone/>
            </a:pPr>
            <a:r>
              <a:rPr lang="en-US" i="1" dirty="0"/>
              <a:t>V</a:t>
            </a:r>
            <a:r>
              <a:rPr lang="en-US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= volume of interstices or void space (L</a:t>
            </a:r>
            <a:r>
              <a:rPr lang="en-US" baseline="30000" dirty="0"/>
              <a:t>3</a:t>
            </a:r>
            <a:r>
              <a:rPr lang="en-US" dirty="0"/>
              <a:t>,  </a:t>
            </a:r>
          </a:p>
          <a:p>
            <a:pPr>
              <a:buNone/>
            </a:pPr>
            <a:r>
              <a:rPr lang="en-US" dirty="0"/>
              <a:t>                                              cm</a:t>
            </a:r>
            <a:r>
              <a:rPr lang="en-US" baseline="30000" dirty="0"/>
              <a:t>3</a:t>
            </a:r>
            <a:r>
              <a:rPr lang="en-US" dirty="0"/>
              <a:t>, m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en-US" i="1" dirty="0"/>
              <a:t>V</a:t>
            </a:r>
            <a:r>
              <a:rPr lang="en-US" dirty="0"/>
              <a:t> = unit (or total) volume of material including voids and solids.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1143000"/>
          </a:xfrm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Porosity Determination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el-GR" sz="3600" b="1" i="1" dirty="0">
                <a:solidFill>
                  <a:srgbClr val="002060"/>
                </a:solidFill>
              </a:rPr>
              <a:t>α</a:t>
            </a:r>
            <a:r>
              <a:rPr lang="en-US" sz="3600" b="1" i="1" dirty="0">
                <a:solidFill>
                  <a:srgbClr val="002060"/>
                </a:solidFill>
              </a:rPr>
              <a:t> = 100 [1 – (</a:t>
            </a:r>
            <a:r>
              <a:rPr lang="en-US" sz="3600" b="1" i="1" dirty="0" err="1">
                <a:solidFill>
                  <a:srgbClr val="002060"/>
                </a:solidFill>
                <a:cs typeface="Times New Roman" pitchFamily="18" charset="0"/>
              </a:rPr>
              <a:t>ρ</a:t>
            </a:r>
            <a:r>
              <a:rPr lang="en-US" sz="3600" b="1" i="1" baseline="-25000" dirty="0" err="1">
                <a:solidFill>
                  <a:srgbClr val="002060"/>
                </a:solidFill>
                <a:cs typeface="Times New Roman" pitchFamily="18" charset="0"/>
              </a:rPr>
              <a:t>b</a:t>
            </a:r>
            <a:r>
              <a:rPr lang="en-US" sz="3600" b="1" i="1" dirty="0">
                <a:solidFill>
                  <a:srgbClr val="002060"/>
                </a:solidFill>
                <a:cs typeface="Times New Roman" pitchFamily="18" charset="0"/>
              </a:rPr>
              <a:t>/</a:t>
            </a:r>
            <a:r>
              <a:rPr lang="en-US" sz="3600" b="1" i="1" dirty="0" err="1">
                <a:solidFill>
                  <a:srgbClr val="002060"/>
                </a:solidFill>
                <a:cs typeface="Times New Roman" pitchFamily="18" charset="0"/>
              </a:rPr>
              <a:t>ρ</a:t>
            </a:r>
            <a:r>
              <a:rPr lang="en-US" sz="3600" b="1" i="1" baseline="-25000" dirty="0" err="1">
                <a:solidFill>
                  <a:srgbClr val="002060"/>
                </a:solidFill>
                <a:cs typeface="Times New Roman" pitchFamily="18" charset="0"/>
              </a:rPr>
              <a:t>d</a:t>
            </a:r>
            <a:r>
              <a:rPr lang="en-US" sz="3600" b="1" i="1" dirty="0">
                <a:solidFill>
                  <a:srgbClr val="002060"/>
                </a:solidFill>
                <a:cs typeface="Times New Roman" pitchFamily="18" charset="0"/>
              </a:rPr>
              <a:t>)]</a:t>
            </a:r>
          </a:p>
          <a:p>
            <a:pPr algn="ctr">
              <a:buNone/>
            </a:pPr>
            <a:endParaRPr lang="en-US" sz="3600" b="1" i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l-GR" i="1" dirty="0"/>
              <a:t>α</a:t>
            </a:r>
            <a:r>
              <a:rPr lang="en-US" dirty="0"/>
              <a:t> = 	porosity (percentage).</a:t>
            </a:r>
          </a:p>
          <a:p>
            <a:pPr>
              <a:buNone/>
            </a:pPr>
            <a:r>
              <a:rPr lang="en-US" i="1" dirty="0" err="1">
                <a:cs typeface="Times New Roman" pitchFamily="18" charset="0"/>
              </a:rPr>
              <a:t>ρ</a:t>
            </a:r>
            <a:r>
              <a:rPr lang="en-US" i="1" baseline="-25000" dirty="0" err="1">
                <a:cs typeface="Times New Roman" pitchFamily="18" charset="0"/>
              </a:rPr>
              <a:t>b</a:t>
            </a:r>
            <a:r>
              <a:rPr lang="en-US" i="1" baseline="-25000" dirty="0">
                <a:cs typeface="Times New Roman" pitchFamily="18" charset="0"/>
              </a:rPr>
              <a:t> </a:t>
            </a:r>
            <a:r>
              <a:rPr lang="en-US" dirty="0"/>
              <a:t>= 	bulk density of aquifer material.</a:t>
            </a:r>
          </a:p>
          <a:p>
            <a:pPr>
              <a:buNone/>
            </a:pPr>
            <a:r>
              <a:rPr lang="en-US" i="1" dirty="0" err="1">
                <a:cs typeface="Times New Roman" pitchFamily="18" charset="0"/>
              </a:rPr>
              <a:t>ρ</a:t>
            </a:r>
            <a:r>
              <a:rPr lang="en-US" i="1" baseline="-25000" dirty="0" err="1">
                <a:cs typeface="Times New Roman" pitchFamily="18" charset="0"/>
              </a:rPr>
              <a:t>d</a:t>
            </a:r>
            <a:r>
              <a:rPr lang="en-US" i="1" baseline="-25000" dirty="0">
                <a:cs typeface="Times New Roman" pitchFamily="18" charset="0"/>
              </a:rPr>
              <a:t> </a:t>
            </a:r>
            <a:r>
              <a:rPr lang="en-US" dirty="0"/>
              <a:t>= 	particle density of aquifer     </a:t>
            </a:r>
          </a:p>
          <a:p>
            <a:pPr>
              <a:buNone/>
            </a:pPr>
            <a:r>
              <a:rPr lang="en-US" dirty="0"/>
              <a:t>         material/mineral particles.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Porosity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Shape and arrangements of individual grains (Sorting)</a:t>
            </a:r>
          </a:p>
          <a:p>
            <a:r>
              <a:rPr lang="en-US" dirty="0"/>
              <a:t>Distribution of pore space by size</a:t>
            </a:r>
          </a:p>
          <a:p>
            <a:r>
              <a:rPr lang="en-US" dirty="0"/>
              <a:t>Degree of cementation and compaction</a:t>
            </a:r>
          </a:p>
          <a:p>
            <a:r>
              <a:rPr lang="en-US" dirty="0"/>
              <a:t>Extent of solution activity</a:t>
            </a:r>
          </a:p>
          <a:p>
            <a:r>
              <a:rPr lang="en-US" dirty="0"/>
              <a:t>Extent of fracturing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33400"/>
            <a:ext cx="4800600" cy="60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7375525" y="627221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Helvetica" pitchFamily="34" charset="0"/>
              </a:rPr>
              <a:t>Figure 13.7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622925" y="97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latin typeface="Times" pitchFamily="18" charset="0"/>
            </a:endParaRPr>
          </a:p>
        </p:txBody>
      </p:sp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5334000" y="533400"/>
            <a:ext cx="3657600" cy="613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 </a:t>
            </a:r>
            <a:r>
              <a:rPr lang="en-US" sz="28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Porosity  varies with</a:t>
            </a:r>
          </a:p>
          <a:p>
            <a:pPr marL="457200" indent="-457200">
              <a:defRPr/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 </a:t>
            </a:r>
          </a:p>
          <a:p>
            <a:pPr marL="457200" indent="-457200">
              <a:defRPr/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% Cement</a:t>
            </a:r>
          </a:p>
          <a:p>
            <a:pPr marL="457200" indent="-457200">
              <a:buFont typeface="Times" pitchFamily="18" charset="0"/>
              <a:buChar char="•"/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  <a:p>
            <a:pPr marL="457200" indent="-457200">
              <a:buFont typeface="Times" pitchFamily="18" charset="0"/>
              <a:buNone/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  <a:p>
            <a:pPr marL="457200" indent="-457200">
              <a:buFont typeface="Times" pitchFamily="18" charset="0"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Sorting</a:t>
            </a:r>
          </a:p>
          <a:p>
            <a:pPr marL="457200" indent="-457200">
              <a:buFont typeface="Times" pitchFamily="18" charset="0"/>
              <a:buChar char="•"/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  <a:p>
            <a:pPr marL="457200" indent="-457200">
              <a:buFont typeface="Times" pitchFamily="18" charset="0"/>
              <a:buChar char="•"/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  <a:p>
            <a:pPr marL="457200" indent="-457200">
              <a:buFont typeface="Times" pitchFamily="18" charset="0"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Fracturing</a:t>
            </a:r>
          </a:p>
          <a:p>
            <a:pPr marL="457200" indent="-457200">
              <a:buFont typeface="Times" pitchFamily="18" charset="0"/>
              <a:buNone/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  <a:p>
            <a:pPr marL="457200" indent="-457200">
              <a:buFont typeface="Times" pitchFamily="18" charset="0"/>
              <a:buNone/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Porosity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 methods</a:t>
            </a:r>
          </a:p>
          <a:p>
            <a:r>
              <a:rPr lang="en-US" dirty="0"/>
              <a:t>Gravimetric methods</a:t>
            </a:r>
          </a:p>
          <a:p>
            <a:r>
              <a:rPr lang="en-US" dirty="0"/>
              <a:t>Indirect methods</a:t>
            </a:r>
          </a:p>
          <a:p>
            <a:r>
              <a:rPr lang="en-US" dirty="0"/>
              <a:t>Neutron Probe method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Direct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114800"/>
          </a:xfrm>
        </p:spPr>
        <p:txBody>
          <a:bodyPr/>
          <a:lstStyle/>
          <a:p>
            <a:pPr>
              <a:buNone/>
            </a:pPr>
            <a:r>
              <a:rPr lang="en-US" b="1" u="sng" dirty="0"/>
              <a:t>Removal of water from a sample by: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Evaporation, Leaching or by chemical reaction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and later followed by measurement of the water that is removed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Gravimetric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772400" cy="4572000"/>
          </a:xfrm>
        </p:spPr>
        <p:txBody>
          <a:bodyPr/>
          <a:lstStyle/>
          <a:p>
            <a:pPr>
              <a:buNone/>
            </a:pPr>
            <a:r>
              <a:rPr lang="en-US" b="1" u="sng" dirty="0">
                <a:solidFill>
                  <a:srgbClr val="00B050"/>
                </a:solidFill>
              </a:rPr>
              <a:t>By weight difference</a:t>
            </a:r>
            <a:r>
              <a:rPr lang="en-US" b="1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Find out the dry weight of the sample after oven drying the sample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Saturate the sample by immersing it into the water medium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Taking the weight of the sample after saturation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Finding out the difference in weight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Indirect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/>
              <a:t>By measuring some soil property affected by soil-water content</a:t>
            </a:r>
          </a:p>
          <a:p>
            <a:pPr algn="ctr">
              <a:buNone/>
            </a:pPr>
            <a:endParaRPr lang="en-US" b="1" dirty="0"/>
          </a:p>
          <a:p>
            <a:pPr>
              <a:buNone/>
            </a:pPr>
            <a:r>
              <a:rPr lang="en-US" b="1" dirty="0" err="1"/>
              <a:t>Eg</a:t>
            </a:r>
            <a:r>
              <a:rPr lang="en-US" b="1" dirty="0"/>
              <a:t>: Electrical Conductivity</a:t>
            </a:r>
          </a:p>
          <a:p>
            <a:pPr>
              <a:buNone/>
            </a:pPr>
            <a:r>
              <a:rPr lang="en-US" b="1" dirty="0"/>
              <a:t>       Thermal Conductivity</a:t>
            </a:r>
          </a:p>
          <a:p>
            <a:pPr>
              <a:buNone/>
            </a:pPr>
            <a:r>
              <a:rPr lang="en-US" b="1" dirty="0"/>
              <a:t>        Electrical capacitance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Neutron Probe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876800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Radium – Beryllium source </a:t>
            </a:r>
            <a:r>
              <a:rPr lang="en-US" b="1" dirty="0">
                <a:sym typeface="Wingdings" pitchFamily="2" charset="2"/>
              </a:rPr>
              <a:t> Source for fast neutrons</a:t>
            </a:r>
          </a:p>
          <a:p>
            <a:pPr>
              <a:buNone/>
            </a:pPr>
            <a:r>
              <a:rPr lang="en-US" b="1" dirty="0">
                <a:sym typeface="Wingdings" pitchFamily="2" charset="2"/>
              </a:rPr>
              <a:t>These neutrons are allowed to pass through the sample or formation (logging)</a:t>
            </a:r>
          </a:p>
          <a:p>
            <a:pPr>
              <a:buNone/>
            </a:pPr>
            <a:r>
              <a:rPr lang="en-US" b="1" dirty="0">
                <a:sym typeface="Wingdings" pitchFamily="2" charset="2"/>
              </a:rPr>
              <a:t>The fast neutrons are slowed down by collision with hydrogen associated with water.</a:t>
            </a:r>
          </a:p>
          <a:p>
            <a:pPr>
              <a:buNone/>
            </a:pPr>
            <a:r>
              <a:rPr lang="en-US" b="1" dirty="0">
                <a:sym typeface="Wingdings" pitchFamily="2" charset="2"/>
              </a:rPr>
              <a:t>The intensity of slow downing of neutrons will give the extent of water content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533400"/>
            <a:ext cx="7772400" cy="1143000"/>
          </a:xfrm>
          <a:solidFill>
            <a:srgbClr val="0000CC"/>
          </a:solidFill>
        </p:spPr>
        <p:txBody>
          <a:bodyPr/>
          <a:lstStyle/>
          <a:p>
            <a:pPr eaLnBrk="1" hangingPunct="1"/>
            <a:r>
              <a:rPr lang="en-US" sz="4800" b="1">
                <a:solidFill>
                  <a:srgbClr val="FFFF00"/>
                </a:solidFill>
              </a:rPr>
              <a:t>PERMEABILITY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05000"/>
            <a:ext cx="7848600" cy="3657600"/>
          </a:xfrm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0000"/>
                </a:solidFill>
              </a:rPr>
              <a:t>The ability of a material to transmit a fluid</a:t>
            </a:r>
            <a:endParaRPr lang="en-US" sz="4400" dirty="0">
              <a:solidFill>
                <a:srgbClr val="FF0000"/>
              </a:solidFill>
            </a:endParaRPr>
          </a:p>
          <a:p>
            <a:pPr eaLnBrk="1" hangingPunct="1"/>
            <a:r>
              <a:rPr lang="en-US" sz="4400" b="1" dirty="0">
                <a:solidFill>
                  <a:srgbClr val="660033"/>
                </a:solidFill>
              </a:rPr>
              <a:t>It is a measure of how fast the fluid can travel through the rock or sediment</a:t>
            </a:r>
          </a:p>
          <a:p>
            <a:pPr eaLnBrk="1" hangingPunct="1"/>
            <a:endParaRPr lang="en-US" sz="3600" b="1" dirty="0">
              <a:solidFill>
                <a:srgbClr val="00B050"/>
              </a:solidFill>
            </a:endParaRPr>
          </a:p>
          <a:p>
            <a:pPr eaLnBrk="1" hangingPunct="1"/>
            <a:r>
              <a:rPr lang="en-US" sz="3600" b="1" dirty="0">
                <a:solidFill>
                  <a:srgbClr val="00B050"/>
                </a:solidFill>
              </a:rPr>
              <a:t>Permeameter </a:t>
            </a:r>
            <a:r>
              <a:rPr lang="en-US" sz="3600" b="1" dirty="0">
                <a:solidFill>
                  <a:srgbClr val="00B050"/>
                </a:solidFill>
                <a:sym typeface="Wingdings" panose="05000000000000000000" pitchFamily="2" charset="2"/>
              </a:rPr>
              <a:t> The instrument</a:t>
            </a:r>
            <a:endParaRPr lang="en-US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09600"/>
            <a:ext cx="4191000" cy="597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562600" y="1295400"/>
            <a:ext cx="2667000" cy="1219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POROUS  BUT NOT PERMEABLE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4267200"/>
            <a:ext cx="2667000" cy="1219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POROUS  AND PERMEABLE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1875" t="23333" r="25000" b="42000"/>
          <a:stretch>
            <a:fillRect/>
          </a:stretch>
        </p:blipFill>
        <p:spPr bwMode="auto">
          <a:xfrm>
            <a:off x="228599" y="304800"/>
            <a:ext cx="846992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31875" t="51111" r="18125" b="25556"/>
          <a:stretch>
            <a:fillRect/>
          </a:stretch>
        </p:blipFill>
        <p:spPr bwMode="auto">
          <a:xfrm>
            <a:off x="457200" y="3886200"/>
            <a:ext cx="841828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Specific Yield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Specific Yield of soil or rock is the ratio of the volume of water that, after saturation, can be drained by gravity to its own volume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Sy</a:t>
            </a:r>
            <a:r>
              <a:rPr lang="en-US" dirty="0"/>
              <a:t> 	= </a:t>
            </a:r>
            <a:r>
              <a:rPr lang="en-US" dirty="0" err="1"/>
              <a:t>Wy</a:t>
            </a:r>
            <a:r>
              <a:rPr lang="en-US" dirty="0"/>
              <a:t> /V</a:t>
            </a:r>
          </a:p>
          <a:p>
            <a:pPr>
              <a:buNone/>
            </a:pPr>
            <a:r>
              <a:rPr lang="en-US" dirty="0" err="1"/>
              <a:t>Sy</a:t>
            </a:r>
            <a:r>
              <a:rPr lang="en-US" dirty="0"/>
              <a:t>  	: Specific Yield</a:t>
            </a:r>
          </a:p>
          <a:p>
            <a:pPr>
              <a:buNone/>
            </a:pPr>
            <a:r>
              <a:rPr lang="en-US" dirty="0" err="1"/>
              <a:t>Wy</a:t>
            </a:r>
            <a:r>
              <a:rPr lang="en-US" dirty="0"/>
              <a:t> 	:  Volume of water drained</a:t>
            </a:r>
          </a:p>
          <a:p>
            <a:pPr>
              <a:buNone/>
            </a:pPr>
            <a:r>
              <a:rPr lang="en-US" dirty="0"/>
              <a:t>V 		: Bulk volume of soil or rock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Sy</a:t>
            </a:r>
            <a:r>
              <a:rPr lang="en-US" dirty="0">
                <a:solidFill>
                  <a:srgbClr val="FF0000"/>
                </a:solidFill>
              </a:rPr>
              <a:t>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Gravel 		: 23 - 25 %</a:t>
            </a:r>
          </a:p>
          <a:p>
            <a:pPr>
              <a:buNone/>
            </a:pPr>
            <a:r>
              <a:rPr lang="en-US" dirty="0"/>
              <a:t>Sand 			: 23 – 28 %</a:t>
            </a:r>
          </a:p>
          <a:p>
            <a:pPr>
              <a:buNone/>
            </a:pPr>
            <a:r>
              <a:rPr lang="en-US" dirty="0"/>
              <a:t>Silt 			: 8%</a:t>
            </a:r>
          </a:p>
          <a:p>
            <a:pPr>
              <a:buNone/>
            </a:pPr>
            <a:r>
              <a:rPr lang="en-US" dirty="0"/>
              <a:t>Clay 			: 3 %</a:t>
            </a:r>
          </a:p>
          <a:p>
            <a:pPr>
              <a:buNone/>
            </a:pPr>
            <a:r>
              <a:rPr lang="en-US" dirty="0"/>
              <a:t>Limestone 		: 14 %</a:t>
            </a:r>
          </a:p>
          <a:p>
            <a:pPr>
              <a:buNone/>
            </a:pPr>
            <a:r>
              <a:rPr lang="en-US" dirty="0"/>
              <a:t>Schist 		: 26 %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28750" t="20000" r="41875" b="24444"/>
          <a:stretch>
            <a:fillRect/>
          </a:stretch>
        </p:blipFill>
        <p:spPr bwMode="auto">
          <a:xfrm>
            <a:off x="838200" y="152400"/>
            <a:ext cx="6019800" cy="640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l="25000" t="17778" r="26875" b="17778"/>
          <a:stretch>
            <a:fillRect/>
          </a:stretch>
        </p:blipFill>
        <p:spPr bwMode="auto">
          <a:xfrm>
            <a:off x="381000" y="152400"/>
            <a:ext cx="8382000" cy="631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Controls on Specific Yield (</a:t>
            </a:r>
            <a:r>
              <a:rPr lang="en-US" dirty="0" err="1">
                <a:solidFill>
                  <a:srgbClr val="FF0000"/>
                </a:solidFill>
              </a:rPr>
              <a:t>Sy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529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Specific Yield depends on</a:t>
            </a:r>
          </a:p>
          <a:p>
            <a:r>
              <a:rPr lang="en-US" sz="3500" b="1" dirty="0"/>
              <a:t>Grain size</a:t>
            </a:r>
          </a:p>
          <a:p>
            <a:r>
              <a:rPr lang="en-US" sz="3500" b="1" dirty="0"/>
              <a:t>Shape and distribution of pores</a:t>
            </a:r>
          </a:p>
          <a:p>
            <a:r>
              <a:rPr lang="en-US" sz="3500" b="1" dirty="0"/>
              <a:t>Compaction of the stratum</a:t>
            </a:r>
          </a:p>
          <a:p>
            <a:r>
              <a:rPr lang="en-US" sz="3500" b="1" dirty="0"/>
              <a:t>Time or duration of drainage</a:t>
            </a:r>
          </a:p>
          <a:p>
            <a:pPr algn="ctr">
              <a:buNone/>
            </a:pPr>
            <a:r>
              <a:rPr lang="en-US" dirty="0"/>
              <a:t>   </a:t>
            </a:r>
            <a:r>
              <a:rPr lang="en-US" b="1" dirty="0">
                <a:solidFill>
                  <a:srgbClr val="00B050"/>
                </a:solidFill>
              </a:rPr>
              <a:t>Fine grained material yield little water, Where as, coarse grained material yield a substantial amount of water and hence act as potential aquifers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Specific Retention ( </a:t>
            </a:r>
            <a:r>
              <a:rPr lang="en-US" b="1" dirty="0" err="1">
                <a:solidFill>
                  <a:srgbClr val="FF0000"/>
                </a:solidFill>
              </a:rPr>
              <a:t>Sr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The Specific Retention of a soil or rock is the ratio of the volume of water it will retain after saturation against the force of gravity to its own volume</a:t>
            </a:r>
          </a:p>
          <a:p>
            <a:pPr>
              <a:buNone/>
            </a:pPr>
            <a:r>
              <a:rPr lang="en-US" b="1" dirty="0" err="1"/>
              <a:t>Sr</a:t>
            </a:r>
            <a:r>
              <a:rPr lang="en-US" b="1" dirty="0"/>
              <a:t> 	= </a:t>
            </a:r>
            <a:r>
              <a:rPr lang="en-US" b="1" dirty="0" err="1"/>
              <a:t>Wr</a:t>
            </a:r>
            <a:r>
              <a:rPr lang="en-US" b="1" dirty="0"/>
              <a:t> / V</a:t>
            </a:r>
          </a:p>
          <a:p>
            <a:pPr>
              <a:buNone/>
            </a:pPr>
            <a:r>
              <a:rPr lang="en-US" b="1" dirty="0" err="1"/>
              <a:t>Sr</a:t>
            </a:r>
            <a:r>
              <a:rPr lang="en-US" b="1" dirty="0"/>
              <a:t> 	: Specific Retention</a:t>
            </a:r>
          </a:p>
          <a:p>
            <a:pPr>
              <a:buNone/>
            </a:pPr>
            <a:r>
              <a:rPr lang="en-US" b="1" dirty="0" err="1"/>
              <a:t>Wr</a:t>
            </a:r>
            <a:r>
              <a:rPr lang="en-US" b="1" dirty="0"/>
              <a:t> 	: Volume occupied by the retained water</a:t>
            </a:r>
          </a:p>
          <a:p>
            <a:pPr>
              <a:buNone/>
            </a:pPr>
            <a:r>
              <a:rPr lang="en-US" b="1" dirty="0"/>
              <a:t>V 		: Bulk volume of the soil or rock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525963"/>
          </a:xfrm>
        </p:spPr>
        <p:txBody>
          <a:bodyPr>
            <a:normAutofit/>
          </a:bodyPr>
          <a:lstStyle/>
          <a:p>
            <a:endParaRPr lang="en-US" sz="4000" b="1" dirty="0"/>
          </a:p>
          <a:p>
            <a:pPr>
              <a:buNone/>
            </a:pPr>
            <a:r>
              <a:rPr lang="en-US" sz="4000" b="1" dirty="0"/>
              <a:t>      </a:t>
            </a:r>
            <a:r>
              <a:rPr lang="en-US" sz="4000" b="1" dirty="0" err="1"/>
              <a:t>Wr</a:t>
            </a:r>
            <a:r>
              <a:rPr lang="en-US" sz="4000" b="1" dirty="0"/>
              <a:t> + Wy  =  </a:t>
            </a:r>
            <a:r>
              <a:rPr lang="en-US" sz="4000" b="1" dirty="0">
                <a:solidFill>
                  <a:srgbClr val="FF0000"/>
                </a:solidFill>
              </a:rPr>
              <a:t>Porosity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3600" b="1" dirty="0"/>
              <a:t>(When all pore spaces are interconnecting)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4375" t="23333" r="21875" b="6667"/>
          <a:stretch>
            <a:fillRect/>
          </a:stretch>
        </p:blipFill>
        <p:spPr bwMode="auto">
          <a:xfrm>
            <a:off x="304799" y="228600"/>
            <a:ext cx="821750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0625" t="18889" r="20625" b="6667"/>
          <a:stretch>
            <a:fillRect/>
          </a:stretch>
        </p:blipFill>
        <p:spPr bwMode="auto">
          <a:xfrm>
            <a:off x="76200" y="152400"/>
            <a:ext cx="8763000" cy="559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1E8309-E544-482B-AD56-B37FFF4E306E}"/>
              </a:ext>
            </a:extLst>
          </p:cNvPr>
          <p:cNvSpPr/>
          <p:nvPr/>
        </p:nvSpPr>
        <p:spPr>
          <a:xfrm>
            <a:off x="381000" y="5746615"/>
            <a:ext cx="8153400" cy="10351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Discharge – Quantity of water that is pumped out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Recovery and Recuperation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Pumping Phase and Recovery Phase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0000" t="13333" r="49204" b="5556"/>
          <a:stretch>
            <a:fillRect/>
          </a:stretch>
        </p:blipFill>
        <p:spPr bwMode="auto">
          <a:xfrm>
            <a:off x="152400" y="457200"/>
            <a:ext cx="4724401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79F533-656E-45A1-80DC-4C423648DD80}"/>
              </a:ext>
            </a:extLst>
          </p:cNvPr>
          <p:cNvSpPr txBox="1"/>
          <p:nvPr/>
        </p:nvSpPr>
        <p:spPr>
          <a:xfrm>
            <a:off x="5334000" y="1219200"/>
            <a:ext cx="3568908" cy="267765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</a:rPr>
              <a:t>R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esidual 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</a:rPr>
              <a:t>D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rawdown</a:t>
            </a:r>
          </a:p>
          <a:p>
            <a:pPr algn="ctr"/>
            <a:endParaRPr lang="en-US" sz="2400" b="1" i="0" dirty="0"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n-US" sz="2400" b="0" i="0" dirty="0">
                <a:solidFill>
                  <a:srgbClr val="92D050"/>
                </a:solidFill>
                <a:effectLst/>
                <a:latin typeface="Verdana" panose="020B0604030504040204" pitchFamily="34" charset="0"/>
              </a:rPr>
              <a:t>The rise in water level in a well in response to cessation of pumping.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Specific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7630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rgbClr val="00B050"/>
                </a:solidFill>
              </a:rPr>
              <a:t>Specific capacity of a well is the ratio of discharge to the draw down</a:t>
            </a:r>
          </a:p>
          <a:p>
            <a:endParaRPr lang="en-US" sz="4000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4000" dirty="0">
                <a:solidFill>
                  <a:srgbClr val="00B050"/>
                </a:solidFill>
              </a:rPr>
              <a:t>Specific Capacity = Discharge/Draw down</a:t>
            </a:r>
          </a:p>
          <a:p>
            <a:pPr>
              <a:buNone/>
            </a:pPr>
            <a:endParaRPr lang="en-US" sz="4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Specific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2819400"/>
          </a:xfrm>
        </p:spPr>
        <p:txBody>
          <a:bodyPr/>
          <a:lstStyle/>
          <a:p>
            <a:r>
              <a:rPr lang="en-US" sz="3600" b="1" dirty="0">
                <a:solidFill>
                  <a:srgbClr val="00B0F0"/>
                </a:solidFill>
              </a:rPr>
              <a:t>It is a measure of the productivity of the well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The larger the specific capacity, the better will be the well</a:t>
            </a:r>
          </a:p>
          <a:p>
            <a:pPr>
              <a:buNone/>
            </a:pP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962400"/>
            <a:ext cx="91440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Two wells were pumped for extracting same amount of water</a:t>
            </a:r>
          </a:p>
          <a:p>
            <a:pPr algn="ctr"/>
            <a:endParaRPr lang="en-US" sz="2800" dirty="0">
              <a:solidFill>
                <a:srgbClr val="FFFF00"/>
              </a:solidFill>
            </a:endParaRPr>
          </a:p>
          <a:p>
            <a:pPr algn="ctr"/>
            <a:r>
              <a:rPr lang="en-US" sz="2800" dirty="0"/>
              <a:t>20 m</a:t>
            </a:r>
            <a:r>
              <a:rPr lang="en-US" sz="2800" baseline="30000" dirty="0"/>
              <a:t>3</a:t>
            </a:r>
            <a:r>
              <a:rPr lang="en-US" sz="2800" dirty="0"/>
              <a:t> /5 m = 4 m</a:t>
            </a:r>
            <a:r>
              <a:rPr lang="en-US" sz="2800" baseline="30000" dirty="0"/>
              <a:t>3 </a:t>
            </a:r>
            <a:r>
              <a:rPr lang="en-US" sz="2800" dirty="0"/>
              <a:t>/m    and  20 m</a:t>
            </a:r>
            <a:r>
              <a:rPr lang="en-US" sz="2800" baseline="30000" dirty="0"/>
              <a:t>3 </a:t>
            </a:r>
            <a:r>
              <a:rPr lang="en-US" sz="2800" dirty="0"/>
              <a:t>/10m = 2 m</a:t>
            </a:r>
            <a:r>
              <a:rPr lang="en-US" sz="2800" baseline="30000" dirty="0"/>
              <a:t>3</a:t>
            </a:r>
            <a:r>
              <a:rPr lang="en-US" sz="2800" dirty="0"/>
              <a:t> /m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Controls of Specific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>
                <a:solidFill>
                  <a:srgbClr val="00B0F0"/>
                </a:solidFill>
              </a:rPr>
              <a:t>The specific capacity of a well is not constant because it varies with many factors such as :</a:t>
            </a:r>
          </a:p>
          <a:p>
            <a:r>
              <a:rPr lang="en-US" sz="3600" dirty="0">
                <a:solidFill>
                  <a:srgbClr val="92D050"/>
                </a:solidFill>
              </a:rPr>
              <a:t>Length of time since pumping begun</a:t>
            </a:r>
          </a:p>
          <a:p>
            <a:r>
              <a:rPr lang="en-US" sz="3600" dirty="0">
                <a:solidFill>
                  <a:srgbClr val="92D050"/>
                </a:solidFill>
              </a:rPr>
              <a:t>Rate of pumping</a:t>
            </a:r>
          </a:p>
          <a:p>
            <a:r>
              <a:rPr lang="en-US" sz="3600" dirty="0">
                <a:solidFill>
                  <a:srgbClr val="92D050"/>
                </a:solidFill>
              </a:rPr>
              <a:t>Well construction method</a:t>
            </a:r>
          </a:p>
          <a:p>
            <a:r>
              <a:rPr lang="en-US" sz="3600" dirty="0">
                <a:solidFill>
                  <a:srgbClr val="92D050"/>
                </a:solidFill>
              </a:rPr>
              <a:t>Boundary conditions within the aquifer</a:t>
            </a:r>
          </a:p>
          <a:p>
            <a:r>
              <a:rPr lang="en-US" sz="3600" dirty="0">
                <a:solidFill>
                  <a:srgbClr val="92D050"/>
                </a:solidFill>
              </a:rPr>
              <a:t>Influence of nearby pumping well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Various Specific capacity indices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Slichter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Walton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Narasimhan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err="1">
                <a:solidFill>
                  <a:srgbClr val="FF0000"/>
                </a:solidFill>
              </a:rPr>
              <a:t>Singhal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err="1">
                <a:solidFill>
                  <a:srgbClr val="FF0000"/>
                </a:solidFill>
              </a:rPr>
              <a:t>Limaye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 l="18750" t="17778" r="21875" b="6667"/>
          <a:stretch>
            <a:fillRect/>
          </a:stretch>
        </p:blipFill>
        <p:spPr bwMode="auto">
          <a:xfrm>
            <a:off x="304800" y="152400"/>
            <a:ext cx="8729382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rge Dia Well Tests"/>
          <p:cNvPicPr>
            <a:picLocks noChangeAspect="1" noChangeArrowheads="1"/>
          </p:cNvPicPr>
          <p:nvPr/>
        </p:nvPicPr>
        <p:blipFill>
          <a:blip r:embed="rId2"/>
          <a:srcRect l="15385" t="27839"/>
          <a:stretch>
            <a:fillRect/>
          </a:stretch>
        </p:blipFill>
        <p:spPr bwMode="auto">
          <a:xfrm>
            <a:off x="304800" y="228600"/>
            <a:ext cx="857772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09575"/>
            <a:ext cx="830580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1135</Words>
  <Application>Microsoft Office PowerPoint</Application>
  <PresentationFormat>On-screen Show (4:3)</PresentationFormat>
  <Paragraphs>174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Adobe Gothic Std B</vt:lpstr>
      <vt:lpstr>Arial</vt:lpstr>
      <vt:lpstr>Calibri</vt:lpstr>
      <vt:lpstr>Helvetica</vt:lpstr>
      <vt:lpstr>Times</vt:lpstr>
      <vt:lpstr>Times New Roman</vt:lpstr>
      <vt:lpstr>Verdana</vt:lpstr>
      <vt:lpstr>Wingdings</vt:lpstr>
      <vt:lpstr>Office Theme</vt:lpstr>
      <vt:lpstr>Default Design</vt:lpstr>
      <vt:lpstr>1_Default Design</vt:lpstr>
      <vt:lpstr>POROSITY  AND  PERMEABILITY</vt:lpstr>
      <vt:lpstr>PowerPoint Presentation</vt:lpstr>
      <vt:lpstr>POROSITY</vt:lpstr>
      <vt:lpstr>POROSITY</vt:lpstr>
      <vt:lpstr>Classification of Porosity</vt:lpstr>
      <vt:lpstr>Based on size</vt:lpstr>
      <vt:lpstr>Based on nature of pores</vt:lpstr>
      <vt:lpstr>PowerPoint Presentation</vt:lpstr>
      <vt:lpstr>PowerPoint Presentation</vt:lpstr>
      <vt:lpstr>PowerPoint Presentation</vt:lpstr>
      <vt:lpstr>Porosity of sedimentary rocks</vt:lpstr>
      <vt:lpstr>Porosity of plutonic and metamorphic rocks</vt:lpstr>
      <vt:lpstr>Porosity of volcanic rocks</vt:lpstr>
      <vt:lpstr>Porosity determination</vt:lpstr>
      <vt:lpstr>Porosity Determination</vt:lpstr>
      <vt:lpstr>Factors affecting Porosity</vt:lpstr>
      <vt:lpstr>PowerPoint Presentation</vt:lpstr>
      <vt:lpstr>Measurement of Porosity</vt:lpstr>
      <vt:lpstr>Direct methods</vt:lpstr>
      <vt:lpstr>Gravimetric method</vt:lpstr>
      <vt:lpstr>Indirect Methods</vt:lpstr>
      <vt:lpstr>Neutron Probe</vt:lpstr>
      <vt:lpstr>PERMEABILITY</vt:lpstr>
      <vt:lpstr>PowerPoint Presentation</vt:lpstr>
      <vt:lpstr>PowerPoint Presentation</vt:lpstr>
      <vt:lpstr>Specific Yield</vt:lpstr>
      <vt:lpstr>Sy values</vt:lpstr>
      <vt:lpstr>PowerPoint Presentation</vt:lpstr>
      <vt:lpstr>PowerPoint Presentation</vt:lpstr>
      <vt:lpstr>Controls on Specific Yield (Sy)</vt:lpstr>
      <vt:lpstr>Specific Retention ( Sr)</vt:lpstr>
      <vt:lpstr>PowerPoint Presentation</vt:lpstr>
      <vt:lpstr>PowerPoint Presentation</vt:lpstr>
      <vt:lpstr>PowerPoint Presentation</vt:lpstr>
      <vt:lpstr>PowerPoint Presentation</vt:lpstr>
      <vt:lpstr>Specific Capacity</vt:lpstr>
      <vt:lpstr>Specific Capacity</vt:lpstr>
      <vt:lpstr>Controls of Specific capacity</vt:lpstr>
      <vt:lpstr>Various Specific capacity indices</vt:lpstr>
      <vt:lpstr>PowerPoint Presentation</vt:lpstr>
      <vt:lpstr>PowerPoint Presentation</vt:lpstr>
      <vt:lpstr>PowerPoint Presentation</vt:lpstr>
    </vt:vector>
  </TitlesOfParts>
  <Company>office2007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POROSITY AND PERMEABILITY</dc:title>
  <dc:creator>user</dc:creator>
  <cp:lastModifiedBy>Rajesh Reghunath</cp:lastModifiedBy>
  <cp:revision>18</cp:revision>
  <dcterms:created xsi:type="dcterms:W3CDTF">2020-02-09T23:56:05Z</dcterms:created>
  <dcterms:modified xsi:type="dcterms:W3CDTF">2021-03-23T03:17:56Z</dcterms:modified>
</cp:coreProperties>
</file>