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90" r:id="rId6"/>
    <p:sldId id="260" r:id="rId7"/>
    <p:sldId id="261" r:id="rId8"/>
    <p:sldId id="262" r:id="rId9"/>
    <p:sldId id="264" r:id="rId10"/>
    <p:sldId id="272" r:id="rId11"/>
    <p:sldId id="265" r:id="rId12"/>
    <p:sldId id="266" r:id="rId13"/>
    <p:sldId id="275" r:id="rId14"/>
    <p:sldId id="267" r:id="rId15"/>
    <p:sldId id="274" r:id="rId16"/>
    <p:sldId id="276" r:id="rId17"/>
    <p:sldId id="277" r:id="rId18"/>
    <p:sldId id="278" r:id="rId19"/>
    <p:sldId id="279" r:id="rId20"/>
    <p:sldId id="280" r:id="rId21"/>
    <p:sldId id="281" r:id="rId22"/>
    <p:sldId id="295" r:id="rId23"/>
    <p:sldId id="283" r:id="rId24"/>
    <p:sldId id="284" r:id="rId25"/>
    <p:sldId id="285" r:id="rId26"/>
    <p:sldId id="286" r:id="rId27"/>
    <p:sldId id="293" r:id="rId28"/>
    <p:sldId id="287" r:id="rId29"/>
    <p:sldId id="288" r:id="rId30"/>
    <p:sldId id="289" r:id="rId31"/>
    <p:sldId id="291" r:id="rId32"/>
    <p:sldId id="292" r:id="rId33"/>
    <p:sldId id="294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9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74057-277C-4451-B825-9B4724194101}" type="datetimeFigureOut">
              <a:rPr lang="en-IN" smtClean="0"/>
              <a:t>20-11-2020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BF7EA-2560-41CF-8B66-7D2700398E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9213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BF7EA-2560-41CF-8B66-7D2700398E8F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0446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F33-5B00-4264-90D7-50242C434921}" type="datetimeFigureOut">
              <a:rPr lang="en-US" smtClean="0"/>
              <a:pPr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3795-8042-4E60-9EEF-3A2BB031D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F33-5B00-4264-90D7-50242C434921}" type="datetimeFigureOut">
              <a:rPr lang="en-US" smtClean="0"/>
              <a:pPr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3795-8042-4E60-9EEF-3A2BB031D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F33-5B00-4264-90D7-50242C434921}" type="datetimeFigureOut">
              <a:rPr lang="en-US" smtClean="0"/>
              <a:pPr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3795-8042-4E60-9EEF-3A2BB031D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F33-5B00-4264-90D7-50242C434921}" type="datetimeFigureOut">
              <a:rPr lang="en-US" smtClean="0"/>
              <a:pPr/>
              <a:t>11/20/2020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3795-8042-4E60-9EEF-3A2BB031D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F33-5B00-4264-90D7-50242C434921}" type="datetimeFigureOut">
              <a:rPr lang="en-US" smtClean="0"/>
              <a:pPr/>
              <a:t>11/20/2020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3795-8042-4E60-9EEF-3A2BB031D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F33-5B00-4264-90D7-50242C434921}" type="datetimeFigureOut">
              <a:rPr lang="en-US" smtClean="0"/>
              <a:pPr/>
              <a:t>11/20/2020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3795-8042-4E60-9EEF-3A2BB031D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F33-5B00-4264-90D7-50242C434921}" type="datetimeFigureOut">
              <a:rPr lang="en-US" smtClean="0"/>
              <a:pPr/>
              <a:t>11/20/2020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3795-8042-4E60-9EEF-3A2BB031D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F33-5B00-4264-90D7-50242C434921}" type="datetimeFigureOut">
              <a:rPr lang="en-US" smtClean="0"/>
              <a:pPr/>
              <a:t>11/20/2020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3795-8042-4E60-9EEF-3A2BB031D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F33-5B00-4264-90D7-50242C434921}" type="datetimeFigureOut">
              <a:rPr lang="en-US" smtClean="0"/>
              <a:pPr/>
              <a:t>11/20/2020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3795-8042-4E60-9EEF-3A2BB031D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F33-5B00-4264-90D7-50242C434921}" type="datetimeFigureOut">
              <a:rPr lang="en-US" smtClean="0"/>
              <a:pPr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3795-8042-4E60-9EEF-3A2BB031D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F33-5B00-4264-90D7-50242C434921}" type="datetimeFigureOut">
              <a:rPr lang="en-US" smtClean="0"/>
              <a:pPr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3795-8042-4E60-9EEF-3A2BB031D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9DF33-5B00-4264-90D7-50242C434921}" type="datetimeFigureOut">
              <a:rPr lang="en-US" smtClean="0"/>
              <a:pPr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03795-8042-4E60-9EEF-3A2BB031D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ertiar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hyperlink" Target="https://en.wikipedia.org/wiki/Quaternary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7772400" cy="1470025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Pioneers of Stratigraphy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00B0F0"/>
                </a:solidFill>
              </a:rPr>
              <a:t>Rajesh Reghunath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B0F0"/>
                </a:solidFill>
              </a:rPr>
              <a:t>There were various isolated speculations on the nature of rocks, minerals and fossils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FF"/>
                </a:solidFill>
              </a:rPr>
              <a:t>Fossils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>
                <a:solidFill>
                  <a:srgbClr val="FFC000"/>
                </a:solidFill>
                <a:sym typeface="Wingdings" pitchFamily="2" charset="2"/>
              </a:rPr>
              <a:t> ‘Sports’/ ‘Toys’ of nature that only fortuitously resembled organisms or as the remains of once living plants and animals</a:t>
            </a:r>
          </a:p>
          <a:p>
            <a:endParaRPr lang="en-US" dirty="0">
              <a:solidFill>
                <a:srgbClr val="FFC000"/>
              </a:solidFill>
              <a:sym typeface="Wingdings" pitchFamily="2" charset="2"/>
            </a:endParaRPr>
          </a:p>
          <a:p>
            <a:r>
              <a:rPr lang="en-US" dirty="0">
                <a:solidFill>
                  <a:srgbClr val="FF00FF"/>
                </a:solidFill>
                <a:sym typeface="Wingdings" pitchFamily="2" charset="2"/>
              </a:rPr>
              <a:t>Minerals, Ores, Coals, e</a:t>
            </a:r>
            <a:r>
              <a:rPr lang="en-US" dirty="0">
                <a:solidFill>
                  <a:srgbClr val="FFC000"/>
                </a:solidFill>
                <a:sym typeface="Wingdings" pitchFamily="2" charset="2"/>
              </a:rPr>
              <a:t>tc  </a:t>
            </a:r>
            <a:r>
              <a:rPr lang="en-US" dirty="0">
                <a:solidFill>
                  <a:srgbClr val="FFFF00"/>
                </a:solidFill>
                <a:sym typeface="Wingdings" pitchFamily="2" charset="2"/>
              </a:rPr>
              <a:t>Grow within the earth, periodically mines would be closed down to facilitate the growth</a:t>
            </a:r>
          </a:p>
          <a:p>
            <a:endParaRPr lang="en-US" dirty="0">
              <a:solidFill>
                <a:srgbClr val="FFFF00"/>
              </a:solidFill>
              <a:sym typeface="Wingdings" pitchFamily="2" charset="2"/>
            </a:endParaRPr>
          </a:p>
          <a:p>
            <a:r>
              <a:rPr lang="en-US" dirty="0">
                <a:solidFill>
                  <a:srgbClr val="FFC000"/>
                </a:solidFill>
                <a:sym typeface="Wingdings" pitchFamily="2" charset="2"/>
              </a:rPr>
              <a:t>Much or all of the earth’s </a:t>
            </a:r>
            <a:r>
              <a:rPr lang="en-US" dirty="0" err="1">
                <a:solidFill>
                  <a:srgbClr val="FF00FF"/>
                </a:solidFill>
                <a:sym typeface="Wingdings" pitchFamily="2" charset="2"/>
              </a:rPr>
              <a:t>surficial</a:t>
            </a:r>
            <a:r>
              <a:rPr lang="en-US" dirty="0">
                <a:solidFill>
                  <a:srgbClr val="FF00FF"/>
                </a:solidFill>
                <a:sym typeface="Wingdings" pitchFamily="2" charset="2"/>
              </a:rPr>
              <a:t> geology </a:t>
            </a:r>
            <a:r>
              <a:rPr lang="en-US" dirty="0">
                <a:solidFill>
                  <a:srgbClr val="FFC000"/>
                </a:solidFill>
                <a:sym typeface="Wingdings" pitchFamily="2" charset="2"/>
              </a:rPr>
              <a:t>was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generally accounted for by the </a:t>
            </a:r>
            <a:r>
              <a:rPr lang="en-US" dirty="0" err="1">
                <a:solidFill>
                  <a:srgbClr val="00B050"/>
                </a:solidFill>
                <a:sym typeface="Wingdings" pitchFamily="2" charset="2"/>
              </a:rPr>
              <a:t>Naachian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 deluge (</a:t>
            </a:r>
            <a:r>
              <a:rPr lang="en-US" dirty="0">
                <a:solidFill>
                  <a:srgbClr val="FF00FF"/>
                </a:solidFill>
                <a:sym typeface="Wingdings" pitchFamily="2" charset="2"/>
              </a:rPr>
              <a:t>great flood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) described in the 7</a:t>
            </a:r>
            <a:r>
              <a:rPr lang="en-US" baseline="30000" dirty="0">
                <a:solidFill>
                  <a:srgbClr val="00B050"/>
                </a:solidFill>
                <a:sym typeface="Wingdings" pitchFamily="2" charset="2"/>
              </a:rPr>
              <a:t>th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 Chapter of ‘Genesis’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Leonardo </a:t>
            </a:r>
            <a:r>
              <a:rPr lang="en-US" b="1" dirty="0" err="1">
                <a:solidFill>
                  <a:srgbClr val="FF0000"/>
                </a:solidFill>
              </a:rPr>
              <a:t>daVinci</a:t>
            </a:r>
            <a:r>
              <a:rPr lang="en-US" b="1" dirty="0">
                <a:solidFill>
                  <a:srgbClr val="FF0000"/>
                </a:solidFill>
              </a:rPr>
              <a:t> (1452-1519)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763000" cy="51054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3900" b="1" dirty="0">
                <a:solidFill>
                  <a:srgbClr val="00B0F0"/>
                </a:solidFill>
              </a:rPr>
              <a:t>First scientific explanation about fossils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rgbClr val="00B050"/>
                </a:solidFill>
              </a:rPr>
              <a:t>Fossils shells found high in mountains could not be the result of a universal deluge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rgbClr val="FFFF00"/>
                </a:solidFill>
              </a:rPr>
              <a:t>The flood could not have carried them there, because they are heavier than water and do not float high in water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rgbClr val="00B0F0"/>
                </a:solidFill>
              </a:rPr>
              <a:t>Suggested that </a:t>
            </a:r>
            <a:r>
              <a:rPr lang="en-US" dirty="0">
                <a:solidFill>
                  <a:srgbClr val="FF00FF"/>
                </a:solidFill>
              </a:rPr>
              <a:t>layered fossils shells </a:t>
            </a:r>
            <a:r>
              <a:rPr lang="en-US" dirty="0">
                <a:solidFill>
                  <a:srgbClr val="00B0F0"/>
                </a:solidFill>
              </a:rPr>
              <a:t>in rocks were formed when shelled organisms upon a shore or the bottom of the sea were </a:t>
            </a:r>
            <a:r>
              <a:rPr lang="en-US" dirty="0">
                <a:solidFill>
                  <a:srgbClr val="FF00FF"/>
                </a:solidFill>
              </a:rPr>
              <a:t>covered by earth or mud</a:t>
            </a:r>
            <a:r>
              <a:rPr lang="en-US" dirty="0">
                <a:solidFill>
                  <a:srgbClr val="00B0F0"/>
                </a:solidFill>
              </a:rPr>
              <a:t>, the mud subsequently </a:t>
            </a:r>
            <a:r>
              <a:rPr lang="en-US" dirty="0">
                <a:solidFill>
                  <a:srgbClr val="FF00FF"/>
                </a:solidFill>
              </a:rPr>
              <a:t>petrified</a:t>
            </a:r>
            <a:r>
              <a:rPr lang="en-US" dirty="0">
                <a:solidFill>
                  <a:srgbClr val="00B0F0"/>
                </a:solidFill>
              </a:rPr>
              <a:t>, and finally the floor of the sea was </a:t>
            </a:r>
            <a:r>
              <a:rPr lang="en-US" dirty="0">
                <a:solidFill>
                  <a:srgbClr val="FF00FF"/>
                </a:solidFill>
              </a:rPr>
              <a:t>uplifted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609600"/>
            <a:ext cx="4724400" cy="55165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If the God created the earth in a single day (around 4000BC), then all rocks should have the same age</a:t>
            </a:r>
          </a:p>
          <a:p>
            <a:pPr>
              <a:buNone/>
            </a:pPr>
            <a:endParaRPr lang="en-US" dirty="0"/>
          </a:p>
          <a:p>
            <a:r>
              <a:rPr lang="en-US" dirty="0">
                <a:solidFill>
                  <a:srgbClr val="FF00FF"/>
                </a:solidFill>
              </a:rPr>
              <a:t>Breakthrough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>
                <a:solidFill>
                  <a:schemeClr val="bg1"/>
                </a:solidFill>
                <a:sym typeface="Wingdings" pitchFamily="2" charset="2"/>
              </a:rPr>
              <a:t>The discovery that the earth is very old and that rocks can be differentiated on the basis of time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8" descr="How Leonardo da Vinci Changed Your Life - Biograph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838200"/>
            <a:ext cx="3505200" cy="42020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"/>
            <a:ext cx="4165475" cy="624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938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Nicolaus Steno (1638-1686)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600" dirty="0"/>
              <a:t>         </a:t>
            </a:r>
            <a:r>
              <a:rPr lang="en-US" sz="3600" dirty="0">
                <a:solidFill>
                  <a:srgbClr val="00B0F0"/>
                </a:solidFill>
              </a:rPr>
              <a:t>Trained in medicine – Anatomy</a:t>
            </a:r>
          </a:p>
          <a:p>
            <a:pPr>
              <a:buNone/>
            </a:pPr>
            <a:r>
              <a:rPr lang="en-US" sz="3600" dirty="0">
                <a:solidFill>
                  <a:srgbClr val="00B0F0"/>
                </a:solidFill>
              </a:rPr>
              <a:t>         A catholic bishop at later time</a:t>
            </a:r>
          </a:p>
          <a:p>
            <a:pPr>
              <a:buNone/>
            </a:pPr>
            <a:endParaRPr lang="en-US" sz="3600" dirty="0"/>
          </a:p>
          <a:p>
            <a:pPr>
              <a:buNone/>
            </a:pPr>
            <a:r>
              <a:rPr lang="en-US" sz="3600" dirty="0">
                <a:solidFill>
                  <a:srgbClr val="FF0000"/>
                </a:solidFill>
              </a:rPr>
              <a:t>The traditional founding father </a:t>
            </a:r>
          </a:p>
          <a:p>
            <a:pPr>
              <a:buNone/>
            </a:pPr>
            <a:r>
              <a:rPr lang="en-US" sz="3600" dirty="0">
                <a:solidFill>
                  <a:srgbClr val="FF0000"/>
                </a:solidFill>
              </a:rPr>
              <a:t>of Stratigraphy</a:t>
            </a:r>
          </a:p>
          <a:p>
            <a:r>
              <a:rPr lang="en-US" sz="3600" dirty="0">
                <a:solidFill>
                  <a:schemeClr val="bg1"/>
                </a:solidFill>
              </a:rPr>
              <a:t>Principle of Super Position</a:t>
            </a:r>
          </a:p>
          <a:p>
            <a:r>
              <a:rPr lang="en-US" sz="3600" dirty="0">
                <a:solidFill>
                  <a:schemeClr val="bg1"/>
                </a:solidFill>
              </a:rPr>
              <a:t>Principle of Original Horizontality</a:t>
            </a:r>
          </a:p>
          <a:p>
            <a:r>
              <a:rPr lang="en-US" sz="3600" dirty="0">
                <a:solidFill>
                  <a:schemeClr val="bg1"/>
                </a:solidFill>
              </a:rPr>
              <a:t>Principle of Lateral Continuity</a:t>
            </a:r>
          </a:p>
          <a:p>
            <a:r>
              <a:rPr lang="en-US" sz="3600" dirty="0">
                <a:solidFill>
                  <a:schemeClr val="bg1"/>
                </a:solidFill>
              </a:rPr>
              <a:t>Principle of Crosscutting Relationships </a:t>
            </a:r>
          </a:p>
          <a:p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2" descr="Portrait of Steno as bisho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2133600"/>
            <a:ext cx="2381250" cy="3114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The strata of the Earth are due to the deposits from a fluid</a:t>
            </a:r>
          </a:p>
          <a:p>
            <a:r>
              <a:rPr lang="en-US" dirty="0">
                <a:solidFill>
                  <a:srgbClr val="FFC000"/>
                </a:solidFill>
              </a:rPr>
              <a:t>Particles would settle out of a fluid suspension according to their relative weights, the denser and heavier ones first  </a:t>
            </a:r>
            <a:r>
              <a:rPr lang="en-US" dirty="0">
                <a:solidFill>
                  <a:srgbClr val="FFC000"/>
                </a:solidFill>
                <a:sym typeface="Wingdings" pitchFamily="2" charset="2"/>
              </a:rPr>
              <a:t> This differential settling of particles would form horizontal layering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(Stratification)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Where and how a stratum formed (</a:t>
            </a:r>
            <a:r>
              <a:rPr lang="en-US" sz="3600" dirty="0" err="1">
                <a:solidFill>
                  <a:srgbClr val="FF0000"/>
                </a:solidFill>
              </a:rPr>
              <a:t>eg</a:t>
            </a:r>
            <a:r>
              <a:rPr lang="en-US" sz="3600" dirty="0">
                <a:solidFill>
                  <a:srgbClr val="FF0000"/>
                </a:solidFill>
              </a:rPr>
              <a:t>: in sea or river or desert, etc) could be deduced from an analysis of the particulate matter constituting the rock body </a:t>
            </a:r>
            <a:r>
              <a:rPr lang="en-US" sz="3600" dirty="0">
                <a:solidFill>
                  <a:schemeClr val="bg1"/>
                </a:solidFill>
                <a:sym typeface="Wingdings" pitchFamily="2" charset="2"/>
              </a:rPr>
              <a:t></a:t>
            </a:r>
            <a:r>
              <a:rPr lang="en-US" sz="3600" dirty="0">
                <a:sym typeface="Wingdings" pitchFamily="2" charset="2"/>
              </a:rPr>
              <a:t> </a:t>
            </a:r>
            <a:r>
              <a:rPr lang="en-US" sz="3600" dirty="0">
                <a:solidFill>
                  <a:srgbClr val="FFC000"/>
                </a:solidFill>
                <a:sym typeface="Wingdings" pitchFamily="2" charset="2"/>
              </a:rPr>
              <a:t>Precursor to modern Sedimentology and </a:t>
            </a:r>
            <a:r>
              <a:rPr lang="en-US" sz="3600" dirty="0" err="1">
                <a:solidFill>
                  <a:srgbClr val="FFC000"/>
                </a:solidFill>
                <a:sym typeface="Wingdings" pitchFamily="2" charset="2"/>
              </a:rPr>
              <a:t>palaeo</a:t>
            </a:r>
            <a:r>
              <a:rPr lang="en-US" sz="3600" dirty="0">
                <a:solidFill>
                  <a:srgbClr val="FFC000"/>
                </a:solidFill>
                <a:sym typeface="Wingdings" pitchFamily="2" charset="2"/>
              </a:rPr>
              <a:t>-ecology</a:t>
            </a:r>
            <a:endParaRPr lang="en-US" sz="36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8750" t="13333" r="20000" b="4444"/>
          <a:stretch>
            <a:fillRect/>
          </a:stretch>
        </p:blipFill>
        <p:spPr bwMode="auto">
          <a:xfrm>
            <a:off x="304800" y="228600"/>
            <a:ext cx="8375822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 l="33125" t="18889" r="17500" b="15556"/>
          <a:stretch>
            <a:fillRect/>
          </a:stretch>
        </p:blipFill>
        <p:spPr bwMode="auto">
          <a:xfrm>
            <a:off x="381000" y="384375"/>
            <a:ext cx="8153400" cy="6089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1250" t="15556" r="23125" b="11111"/>
          <a:stretch>
            <a:fillRect/>
          </a:stretch>
        </p:blipFill>
        <p:spPr bwMode="auto">
          <a:xfrm>
            <a:off x="228600" y="152400"/>
            <a:ext cx="8686800" cy="6441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1875" t="14444" r="23125" b="13333"/>
          <a:stretch>
            <a:fillRect/>
          </a:stretch>
        </p:blipFill>
        <p:spPr bwMode="auto">
          <a:xfrm>
            <a:off x="381000" y="304800"/>
            <a:ext cx="8459372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32500" t="17778" r="18125" b="23333"/>
          <a:stretch>
            <a:fillRect/>
          </a:stretch>
        </p:blipFill>
        <p:spPr bwMode="auto">
          <a:xfrm>
            <a:off x="304800" y="381000"/>
            <a:ext cx="8632166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3200400" y="2971800"/>
            <a:ext cx="457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1875" t="7778" r="23750" b="20000"/>
          <a:stretch>
            <a:fillRect/>
          </a:stretch>
        </p:blipFill>
        <p:spPr bwMode="auto">
          <a:xfrm>
            <a:off x="457200" y="228599"/>
            <a:ext cx="8458200" cy="631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20625" t="20000" r="21875" b="12222"/>
          <a:stretch>
            <a:fillRect/>
          </a:stretch>
        </p:blipFill>
        <p:spPr bwMode="auto">
          <a:xfrm>
            <a:off x="-1" y="152400"/>
            <a:ext cx="9079043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John Wood ward (1665-1728)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800600"/>
          </a:xfrm>
        </p:spPr>
        <p:txBody>
          <a:bodyPr/>
          <a:lstStyle/>
          <a:p>
            <a:pPr algn="ctr">
              <a:buNone/>
            </a:pPr>
            <a:r>
              <a:rPr lang="en-US" b="1" dirty="0">
                <a:solidFill>
                  <a:srgbClr val="FFC000"/>
                </a:solidFill>
              </a:rPr>
              <a:t>Worked mainly on fossils</a:t>
            </a:r>
          </a:p>
          <a:p>
            <a:r>
              <a:rPr lang="en-US" dirty="0">
                <a:solidFill>
                  <a:srgbClr val="FF00FF"/>
                </a:solidFill>
              </a:rPr>
              <a:t>Observed that throughout the world, terrestrial rocks are arranged in layers or strata ‘divided by parallel fissures’</a:t>
            </a:r>
          </a:p>
          <a:p>
            <a:r>
              <a:rPr lang="en-US" dirty="0">
                <a:solidFill>
                  <a:srgbClr val="92D050"/>
                </a:solidFill>
              </a:rPr>
              <a:t>Suggested that the presently observable strata on the surface of the earth were formed as a result of the </a:t>
            </a:r>
            <a:r>
              <a:rPr lang="en-US" dirty="0" err="1">
                <a:solidFill>
                  <a:srgbClr val="92D050"/>
                </a:solidFill>
              </a:rPr>
              <a:t>Noachion</a:t>
            </a:r>
            <a:r>
              <a:rPr lang="en-US" dirty="0">
                <a:solidFill>
                  <a:srgbClr val="92D050"/>
                </a:solidFill>
              </a:rPr>
              <a:t> flood, which had churned up and destroyed the surface of the original earth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Held that fossils were the remains of once living organisms that had been destroyed in the flood</a:t>
            </a:r>
          </a:p>
          <a:p>
            <a:r>
              <a:rPr lang="en-US" dirty="0">
                <a:solidFill>
                  <a:srgbClr val="FFC000"/>
                </a:solidFill>
              </a:rPr>
              <a:t>According to him, the heaviest substances settle out first from fluids, followed by progressively lighter materials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John Strachey (1671 – 1743)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3600" dirty="0">
                <a:solidFill>
                  <a:schemeClr val="bg1"/>
                </a:solidFill>
              </a:rPr>
              <a:t>Used fossils to correlate coal veins that had been offset by a fault. </a:t>
            </a:r>
          </a:p>
          <a:p>
            <a:r>
              <a:rPr lang="en-US" sz="3600" dirty="0">
                <a:solidFill>
                  <a:schemeClr val="bg1"/>
                </a:solidFill>
              </a:rPr>
              <a:t>He also recognized unconformity by using fossils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Robert Hooke ( 1635 – 1703)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Suggested that fossils could be used to determine geologic chronology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Antonio </a:t>
            </a:r>
            <a:r>
              <a:rPr lang="en-US" b="1" dirty="0" err="1">
                <a:solidFill>
                  <a:schemeClr val="bg1"/>
                </a:solidFill>
              </a:rPr>
              <a:t>Lazzaro</a:t>
            </a:r>
            <a:r>
              <a:rPr lang="en-US" b="1" dirty="0">
                <a:solidFill>
                  <a:schemeClr val="bg1"/>
                </a:solidFill>
              </a:rPr>
              <a:t> Moro (1687-1764)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52578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dirty="0"/>
              <a:t>M</a:t>
            </a:r>
            <a:r>
              <a:rPr lang="en-US" dirty="0">
                <a:solidFill>
                  <a:schemeClr val="bg1"/>
                </a:solidFill>
              </a:rPr>
              <a:t>One of the founders of “vulcanism,” the idea that volcanoes have played an important role in shaping the face of the earth.</a:t>
            </a:r>
          </a:p>
          <a:p>
            <a:pPr algn="ctr">
              <a:buNone/>
            </a:pPr>
            <a:r>
              <a:rPr lang="en-US" dirty="0">
                <a:solidFill>
                  <a:srgbClr val="FF0000"/>
                </a:solidFill>
              </a:rPr>
              <a:t>Distinguished two major classes of mountains and rocks.</a:t>
            </a:r>
          </a:p>
          <a:p>
            <a:r>
              <a:rPr lang="en-US" dirty="0">
                <a:solidFill>
                  <a:srgbClr val="92D050"/>
                </a:solidFill>
              </a:rPr>
              <a:t>The older mountains consists exclusively of massive, non stratified rocks</a:t>
            </a:r>
          </a:p>
          <a:p>
            <a:r>
              <a:rPr lang="en-US" dirty="0">
                <a:solidFill>
                  <a:srgbClr val="FF00FF"/>
                </a:solidFill>
              </a:rPr>
              <a:t>The younger mountains are composed of either stratified rocks or stratified rocks overlying non-stratified rocks. </a:t>
            </a:r>
          </a:p>
          <a:p>
            <a:r>
              <a:rPr lang="en-US" dirty="0">
                <a:solidFill>
                  <a:srgbClr val="00B0F0"/>
                </a:solidFill>
              </a:rPr>
              <a:t>He suggested volcanic activity for the observed stratification. </a:t>
            </a:r>
          </a:p>
          <a:p>
            <a:r>
              <a:rPr lang="en-US" dirty="0">
                <a:solidFill>
                  <a:schemeClr val="bg1"/>
                </a:solidFill>
              </a:rPr>
              <a:t>He expected fossils in the layered rocks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Giovanni </a:t>
            </a:r>
            <a:r>
              <a:rPr lang="en-US" b="1" dirty="0" err="1">
                <a:solidFill>
                  <a:schemeClr val="bg1"/>
                </a:solidFill>
              </a:rPr>
              <a:t>Arduino</a:t>
            </a:r>
            <a:r>
              <a:rPr lang="en-US" b="1" dirty="0">
                <a:solidFill>
                  <a:schemeClr val="bg1"/>
                </a:solidFill>
              </a:rPr>
              <a:t> (1713-1795)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915400" cy="54102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dirty="0">
                <a:solidFill>
                  <a:srgbClr val="FF0000"/>
                </a:solidFill>
              </a:rPr>
              <a:t>Suggested a four fold  classification for mountains and their associated rocks</a:t>
            </a:r>
          </a:p>
          <a:p>
            <a:r>
              <a:rPr lang="en-US" dirty="0">
                <a:solidFill>
                  <a:schemeClr val="bg1"/>
                </a:solidFill>
              </a:rPr>
              <a:t>Primary Mountain </a:t>
            </a:r>
            <a:r>
              <a:rPr lang="en-US" dirty="0">
                <a:solidFill>
                  <a:srgbClr val="FF00FF"/>
                </a:solidFill>
                <a:sym typeface="Wingdings" pitchFamily="2" charset="2"/>
              </a:rPr>
              <a:t> Composed of rocks that often contain metal ores but lacks fossil</a:t>
            </a:r>
            <a:r>
              <a:rPr lang="en-US" dirty="0">
                <a:sym typeface="Wingdings" pitchFamily="2" charset="2"/>
              </a:rPr>
              <a:t>s</a:t>
            </a:r>
          </a:p>
          <a:p>
            <a:r>
              <a:rPr lang="en-US" dirty="0">
                <a:solidFill>
                  <a:schemeClr val="bg1"/>
                </a:solidFill>
                <a:sym typeface="Wingdings" pitchFamily="2" charset="2"/>
              </a:rPr>
              <a:t>Secondary Mountain</a:t>
            </a:r>
            <a:r>
              <a:rPr lang="en-US" dirty="0">
                <a:solidFill>
                  <a:srgbClr val="FFFF00"/>
                </a:solidFill>
                <a:sym typeface="Wingdings" pitchFamily="2" charset="2"/>
              </a:rPr>
              <a:t> Well </a:t>
            </a:r>
            <a:r>
              <a:rPr lang="en-US" dirty="0" err="1">
                <a:solidFill>
                  <a:srgbClr val="FFFF00"/>
                </a:solidFill>
                <a:sym typeface="Wingdings" pitchFamily="2" charset="2"/>
              </a:rPr>
              <a:t>lithified</a:t>
            </a:r>
            <a:r>
              <a:rPr lang="en-US" dirty="0">
                <a:solidFill>
                  <a:srgbClr val="FFFF00"/>
                </a:solidFill>
                <a:sym typeface="Wingdings" pitchFamily="2" charset="2"/>
              </a:rPr>
              <a:t>, bedded rocks containing marine organisms</a:t>
            </a:r>
          </a:p>
          <a:p>
            <a:r>
              <a:rPr lang="en-US" dirty="0">
                <a:solidFill>
                  <a:schemeClr val="bg1"/>
                </a:solidFill>
                <a:sym typeface="Wingdings" pitchFamily="2" charset="2"/>
              </a:rPr>
              <a:t>Tertiary Mountain </a:t>
            </a:r>
            <a:r>
              <a:rPr lang="en-US" dirty="0">
                <a:solidFill>
                  <a:srgbClr val="00B0F0"/>
                </a:solidFill>
                <a:sym typeface="Wingdings" pitchFamily="2" charset="2"/>
              </a:rPr>
              <a:t> are low mountains or hills that consist of predominantly unconsolidated sediments (gravels, sand, clays, etc) and may be associated with volcanically produced rocks</a:t>
            </a:r>
          </a:p>
          <a:p>
            <a:r>
              <a:rPr lang="en-US" dirty="0">
                <a:solidFill>
                  <a:schemeClr val="bg1"/>
                </a:solidFill>
                <a:sym typeface="Wingdings" pitchFamily="2" charset="2"/>
              </a:rPr>
              <a:t>Final One 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Most Recent – Strata consist of materials evolved from the above three types of mountains and deposited loosely on the surface of the earth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838200"/>
            <a:ext cx="4267200" cy="5486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>
                <a:solidFill>
                  <a:schemeClr val="bg1"/>
                </a:solidFill>
              </a:rPr>
              <a:t>He divided the history </a:t>
            </a:r>
          </a:p>
          <a:p>
            <a:pPr>
              <a:buNone/>
            </a:pPr>
            <a:r>
              <a:rPr lang="en-US" sz="3600" dirty="0">
                <a:solidFill>
                  <a:schemeClr val="bg1"/>
                </a:solidFill>
              </a:rPr>
              <a:t>of the Earth into four periods: 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>
                <a:solidFill>
                  <a:srgbClr val="FF00FF"/>
                </a:solidFill>
              </a:rPr>
              <a:t>Primitive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>
                <a:solidFill>
                  <a:srgbClr val="FF00FF"/>
                </a:solidFill>
              </a:rPr>
              <a:t>Secondary 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>
                <a:solidFill>
                  <a:srgbClr val="FF00FF"/>
                </a:solidFill>
                <a:hlinkClick r:id="rId3" tooltip="Terti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Tertiary</a:t>
            </a:r>
            <a:r>
              <a:rPr lang="en-US" sz="3600" dirty="0">
                <a:solidFill>
                  <a:srgbClr val="FF00FF"/>
                </a:solidFill>
              </a:rPr>
              <a:t> and Volcanic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>
                <a:solidFill>
                  <a:srgbClr val="FF00FF"/>
                </a:solidFill>
              </a:rPr>
              <a:t> </a:t>
            </a:r>
            <a:r>
              <a:rPr lang="en-US" sz="3600" dirty="0">
                <a:solidFill>
                  <a:srgbClr val="FF00FF"/>
                </a:solidFill>
                <a:hlinkClick r:id="rId4" tooltip="Quatern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Quaternary</a:t>
            </a:r>
            <a:endParaRPr lang="en-US" sz="3600" dirty="0">
              <a:solidFill>
                <a:srgbClr val="FF00FF"/>
              </a:solidFill>
            </a:endParaRPr>
          </a:p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6082" name="AutoShape 2" descr="Physics Today - Today is the birthday of Giovanni Arduino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4" name="AutoShape 4" descr="Physics Today - Today is the birthday of Giovanni Arduino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6086" name="Picture 6" descr="Image may contain: 1 pers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1142999"/>
            <a:ext cx="3291658" cy="39468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Abraham </a:t>
            </a:r>
            <a:r>
              <a:rPr lang="en-US" b="1" dirty="0" err="1">
                <a:solidFill>
                  <a:srgbClr val="FF0000"/>
                </a:solidFill>
              </a:rPr>
              <a:t>Gottlob</a:t>
            </a:r>
            <a:r>
              <a:rPr lang="en-US" b="1" dirty="0">
                <a:solidFill>
                  <a:srgbClr val="FF0000"/>
                </a:solidFill>
              </a:rPr>
              <a:t> Werner (1750-1817)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71600"/>
            <a:ext cx="5181600" cy="5334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Greatest figure in Geology toward the close of the 18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centaury and the </a:t>
            </a:r>
            <a:r>
              <a:rPr lang="en-US" dirty="0">
                <a:solidFill>
                  <a:srgbClr val="FF00FF"/>
                </a:solidFill>
              </a:rPr>
              <a:t>arch villain </a:t>
            </a:r>
            <a:r>
              <a:rPr lang="en-US" dirty="0">
                <a:solidFill>
                  <a:schemeClr val="bg1"/>
                </a:solidFill>
              </a:rPr>
              <a:t>of modern Geology, a man who retarded geologic progress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rgbClr val="00B0F0"/>
                </a:solidFill>
              </a:rPr>
              <a:t>Was very influential</a:t>
            </a:r>
          </a:p>
          <a:p>
            <a:r>
              <a:rPr lang="en-US" dirty="0">
                <a:solidFill>
                  <a:srgbClr val="00B0F0"/>
                </a:solidFill>
              </a:rPr>
              <a:t>Could force his opinions to others</a:t>
            </a:r>
          </a:p>
          <a:p>
            <a:r>
              <a:rPr lang="en-US" dirty="0">
                <a:solidFill>
                  <a:srgbClr val="00B0F0"/>
                </a:solidFill>
              </a:rPr>
              <a:t>Belong to the </a:t>
            </a:r>
            <a:r>
              <a:rPr lang="en-US" dirty="0">
                <a:solidFill>
                  <a:srgbClr val="FF0000"/>
                </a:solidFill>
              </a:rPr>
              <a:t>Neptunian school</a:t>
            </a:r>
            <a:r>
              <a:rPr lang="en-US" dirty="0">
                <a:solidFill>
                  <a:srgbClr val="00B0F0"/>
                </a:solidFill>
              </a:rPr>
              <a:t> of thought</a:t>
            </a:r>
          </a:p>
          <a:p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1026" name="Picture 2" descr="Abraham Gottlob Wer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442" y="1600200"/>
            <a:ext cx="288988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71500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Believed that originally the earth was covered entirely by a primeval ocean from which originated almost all rocks due to the retrieval of the ocean</a:t>
            </a:r>
          </a:p>
          <a:p>
            <a:r>
              <a:rPr lang="en-US" b="1" dirty="0">
                <a:solidFill>
                  <a:srgbClr val="FFFF00"/>
                </a:solidFill>
              </a:rPr>
              <a:t>Initially granite and other non </a:t>
            </a:r>
            <a:r>
              <a:rPr lang="en-US" b="1" dirty="0" err="1">
                <a:solidFill>
                  <a:srgbClr val="FFFF00"/>
                </a:solidFill>
              </a:rPr>
              <a:t>fossilliferous</a:t>
            </a:r>
            <a:r>
              <a:rPr lang="en-US" b="1" dirty="0">
                <a:solidFill>
                  <a:srgbClr val="FFFF00"/>
                </a:solidFill>
              </a:rPr>
              <a:t> rocks crystallized out of the ocean</a:t>
            </a:r>
          </a:p>
          <a:p>
            <a:r>
              <a:rPr lang="en-US" b="1" dirty="0">
                <a:solidFill>
                  <a:srgbClr val="00B0F0"/>
                </a:solidFill>
              </a:rPr>
              <a:t>Next originated transitional series of rocks </a:t>
            </a:r>
            <a:r>
              <a:rPr lang="en-US" b="1" dirty="0">
                <a:solidFill>
                  <a:srgbClr val="00B0F0"/>
                </a:solidFill>
                <a:sym typeface="Wingdings" pitchFamily="2" charset="2"/>
              </a:rPr>
              <a:t> </a:t>
            </a:r>
            <a:r>
              <a:rPr lang="en-US" b="1" dirty="0" err="1">
                <a:solidFill>
                  <a:srgbClr val="00B0F0"/>
                </a:solidFill>
                <a:sym typeface="Wingdings" pitchFamily="2" charset="2"/>
              </a:rPr>
              <a:t>graywacke</a:t>
            </a:r>
            <a:r>
              <a:rPr lang="en-US" b="1" dirty="0">
                <a:solidFill>
                  <a:srgbClr val="00B0F0"/>
                </a:solidFill>
                <a:sym typeface="Wingdings" pitchFamily="2" charset="2"/>
              </a:rPr>
              <a:t>, mica, slate, lime stone with few fossils</a:t>
            </a:r>
          </a:p>
          <a:p>
            <a:r>
              <a:rPr lang="en-US" b="1" dirty="0">
                <a:solidFill>
                  <a:srgbClr val="FFFF00"/>
                </a:solidFill>
                <a:sym typeface="Wingdings" pitchFamily="2" charset="2"/>
              </a:rPr>
              <a:t>Third  Stratified rocks, sedimentary and </a:t>
            </a:r>
            <a:r>
              <a:rPr lang="en-US" b="1" dirty="0" err="1">
                <a:solidFill>
                  <a:srgbClr val="FFFF00"/>
                </a:solidFill>
                <a:sym typeface="Wingdings" pitchFamily="2" charset="2"/>
              </a:rPr>
              <a:t>fossilliferous</a:t>
            </a:r>
            <a:endParaRPr lang="en-U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6388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Fourth </a:t>
            </a:r>
            <a:r>
              <a:rPr lang="en-US" dirty="0">
                <a:solidFill>
                  <a:srgbClr val="FFFF00"/>
                </a:solidFill>
                <a:sym typeface="Wingdings" pitchFamily="2" charset="2"/>
              </a:rPr>
              <a:t> Derivative rocks of poorly consolidated sands, gravels and clays derived from the erosion of the  previously formed rocks</a:t>
            </a:r>
          </a:p>
          <a:p>
            <a:r>
              <a:rPr lang="en-US" dirty="0">
                <a:solidFill>
                  <a:srgbClr val="FF00FF"/>
                </a:solidFill>
                <a:sym typeface="Wingdings" pitchFamily="2" charset="2"/>
              </a:rPr>
              <a:t>Lastly  Volcanic rocks – due to the natural burning of coal seams</a:t>
            </a:r>
          </a:p>
          <a:p>
            <a:r>
              <a:rPr lang="en-US" dirty="0">
                <a:solidFill>
                  <a:srgbClr val="FFFF00"/>
                </a:solidFill>
                <a:sym typeface="Wingdings" pitchFamily="2" charset="2"/>
              </a:rPr>
              <a:t>Werner argued that the mountains were the original topographic feature of the primitive earth, perhaps formed as the first granite </a:t>
            </a:r>
            <a:r>
              <a:rPr lang="en-US" dirty="0" err="1">
                <a:solidFill>
                  <a:srgbClr val="FFFF00"/>
                </a:solidFill>
                <a:sym typeface="Wingdings" pitchFamily="2" charset="2"/>
              </a:rPr>
              <a:t>crystallised</a:t>
            </a:r>
            <a:r>
              <a:rPr lang="en-US" dirty="0">
                <a:solidFill>
                  <a:srgbClr val="FFFF00"/>
                </a:solidFill>
                <a:sym typeface="Wingdings" pitchFamily="2" charset="2"/>
              </a:rPr>
              <a:t> from the universal ocean</a:t>
            </a:r>
          </a:p>
          <a:p>
            <a:r>
              <a:rPr lang="en-US" dirty="0">
                <a:solidFill>
                  <a:srgbClr val="FF00FF"/>
                </a:solidFill>
                <a:sym typeface="Wingdings" pitchFamily="2" charset="2"/>
              </a:rPr>
              <a:t>Mountains were not formed due to </a:t>
            </a:r>
            <a:r>
              <a:rPr lang="en-US" dirty="0" err="1">
                <a:solidFill>
                  <a:srgbClr val="FF00FF"/>
                </a:solidFill>
                <a:sym typeface="Wingdings" pitchFamily="2" charset="2"/>
              </a:rPr>
              <a:t>upliftment</a:t>
            </a:r>
            <a:endParaRPr lang="en-US" dirty="0">
              <a:solidFill>
                <a:srgbClr val="FF00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James Hutton (1726 – 1797)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5562600" cy="55626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C000"/>
                </a:solidFill>
              </a:rPr>
              <a:t>Physician by training, Farmer by practice</a:t>
            </a:r>
          </a:p>
          <a:p>
            <a:pPr marL="0" indent="0" algn="ctr">
              <a:buNone/>
            </a:pPr>
            <a:endParaRPr lang="en-US" b="1" dirty="0">
              <a:solidFill>
                <a:srgbClr val="FFC000"/>
              </a:solidFill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rgbClr val="00B0F0"/>
                </a:solidFill>
              </a:rPr>
              <a:t>“Prior to Hutton, Geology did not existed”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Founding father of modern Geology</a:t>
            </a:r>
          </a:p>
          <a:p>
            <a:r>
              <a:rPr lang="en-US" b="1" dirty="0">
                <a:solidFill>
                  <a:schemeClr val="bg1"/>
                </a:solidFill>
              </a:rPr>
              <a:t>Credited with the formulation of three basic concepts</a:t>
            </a:r>
          </a:p>
          <a:p>
            <a:pPr lvl="1"/>
            <a:r>
              <a:rPr lang="en-US" b="1" dirty="0">
                <a:solidFill>
                  <a:srgbClr val="FFC000"/>
                </a:solidFill>
              </a:rPr>
              <a:t>The vastness of geologic time</a:t>
            </a:r>
          </a:p>
          <a:p>
            <a:pPr lvl="1"/>
            <a:r>
              <a:rPr lang="en-US" b="1" dirty="0">
                <a:solidFill>
                  <a:srgbClr val="FFC000"/>
                </a:solidFill>
              </a:rPr>
              <a:t>Unconformities</a:t>
            </a:r>
          </a:p>
          <a:p>
            <a:pPr lvl="1"/>
            <a:r>
              <a:rPr lang="en-US" b="1" dirty="0">
                <a:solidFill>
                  <a:srgbClr val="FFC000"/>
                </a:solidFill>
              </a:rPr>
              <a:t>Uniformitarianism (Present is the key to the past)</a:t>
            </a:r>
          </a:p>
        </p:txBody>
      </p:sp>
      <p:pic>
        <p:nvPicPr>
          <p:cNvPr id="2050" name="Picture 2" descr="James Hutton - Simple English Wikipedia, the free encyclo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777" y="1219200"/>
            <a:ext cx="3048000" cy="4251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836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Uniformitarianism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2596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FF0000"/>
                </a:solidFill>
              </a:rPr>
              <a:t>The geologic processes that occurred in the past can be explained by current geologic processes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Geologists estimate that Earth is about 4.6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billion years old, an idea that was first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proposed by James Hutton in the 18th century.</a:t>
            </a:r>
          </a:p>
          <a:p>
            <a:pPr algn="just"/>
            <a:r>
              <a:rPr lang="en-US" dirty="0">
                <a:solidFill>
                  <a:srgbClr val="92D050"/>
                </a:solidFill>
              </a:rPr>
              <a:t>Hutton theorized that the same forces that change</a:t>
            </a:r>
            <a:br>
              <a:rPr lang="en-US" dirty="0">
                <a:solidFill>
                  <a:srgbClr val="92D050"/>
                </a:solidFill>
              </a:rPr>
            </a:br>
            <a:r>
              <a:rPr lang="en-US" dirty="0">
                <a:solidFill>
                  <a:srgbClr val="92D050"/>
                </a:solidFill>
              </a:rPr>
              <a:t>Earths surface now, such as volcanism and</a:t>
            </a:r>
            <a:br>
              <a:rPr lang="en-US" dirty="0">
                <a:solidFill>
                  <a:srgbClr val="92D050"/>
                </a:solidFill>
              </a:rPr>
            </a:br>
            <a:r>
              <a:rPr lang="en-US" dirty="0">
                <a:solidFill>
                  <a:srgbClr val="92D050"/>
                </a:solidFill>
              </a:rPr>
              <a:t>erosion, are the same forces that were at work in</a:t>
            </a:r>
            <a:br>
              <a:rPr lang="en-US" dirty="0">
                <a:solidFill>
                  <a:srgbClr val="92D050"/>
                </a:solidFill>
              </a:rPr>
            </a:br>
            <a:r>
              <a:rPr lang="en-US" dirty="0">
                <a:solidFill>
                  <a:srgbClr val="92D050"/>
                </a:solidFill>
              </a:rPr>
              <a:t>the past.</a:t>
            </a:r>
          </a:p>
          <a:p>
            <a:pPr algn="just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5176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228600"/>
            <a:ext cx="4800600" cy="5897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00FF"/>
                </a:solidFill>
              </a:rPr>
              <a:t>Developed the concept of rock cycling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2800" dirty="0">
                <a:solidFill>
                  <a:srgbClr val="00B0F0"/>
                </a:solidFill>
              </a:rPr>
              <a:t>Solid rock </a:t>
            </a:r>
            <a:r>
              <a:rPr lang="en-US" sz="2800" dirty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sz="2800" dirty="0">
                <a:solidFill>
                  <a:srgbClr val="00B0F0"/>
                </a:solidFill>
                <a:sym typeface="Wingdings" pitchFamily="2" charset="2"/>
              </a:rPr>
              <a:t>Weathering</a:t>
            </a:r>
            <a:r>
              <a:rPr lang="en-US" sz="2800" dirty="0">
                <a:sym typeface="Wingdings" pitchFamily="2" charset="2"/>
              </a:rPr>
              <a:t> </a:t>
            </a:r>
            <a:r>
              <a:rPr lang="en-US" sz="2800" dirty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sz="2800" dirty="0">
                <a:sym typeface="Wingdings" pitchFamily="2" charset="2"/>
              </a:rPr>
              <a:t>  </a:t>
            </a:r>
            <a:r>
              <a:rPr lang="en-US" sz="2800" dirty="0">
                <a:solidFill>
                  <a:srgbClr val="00B0F0"/>
                </a:solidFill>
                <a:sym typeface="Wingdings" pitchFamily="2" charset="2"/>
              </a:rPr>
              <a:t>Soil</a:t>
            </a:r>
            <a:r>
              <a:rPr lang="en-US" sz="2800" dirty="0">
                <a:sym typeface="Wingdings" pitchFamily="2" charset="2"/>
              </a:rPr>
              <a:t> </a:t>
            </a:r>
            <a:r>
              <a:rPr lang="en-US" sz="2800" dirty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sz="2800" dirty="0">
                <a:solidFill>
                  <a:srgbClr val="00B0F0"/>
                </a:solidFill>
                <a:sym typeface="Wingdings" pitchFamily="2" charset="2"/>
              </a:rPr>
              <a:t>Erosion </a:t>
            </a:r>
            <a:r>
              <a:rPr lang="en-US" sz="2800" dirty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sz="2800" dirty="0">
                <a:solidFill>
                  <a:srgbClr val="00B0F0"/>
                </a:solidFill>
                <a:sym typeface="Wingdings" pitchFamily="2" charset="2"/>
              </a:rPr>
              <a:t>Transportation</a:t>
            </a:r>
            <a:r>
              <a:rPr lang="en-US" sz="2800" dirty="0">
                <a:sym typeface="Wingdings" pitchFamily="2" charset="2"/>
              </a:rPr>
              <a:t> </a:t>
            </a:r>
            <a:r>
              <a:rPr lang="en-US" sz="2800" dirty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sz="2800" dirty="0">
                <a:sym typeface="Wingdings" pitchFamily="2" charset="2"/>
              </a:rPr>
              <a:t> </a:t>
            </a:r>
            <a:r>
              <a:rPr lang="en-US" sz="2800" dirty="0">
                <a:solidFill>
                  <a:srgbClr val="00B0F0"/>
                </a:solidFill>
                <a:sym typeface="Wingdings" pitchFamily="2" charset="2"/>
              </a:rPr>
              <a:t>Deposition in basins </a:t>
            </a:r>
            <a:r>
              <a:rPr lang="en-US" sz="2800" dirty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sz="2800" dirty="0">
                <a:sym typeface="Wingdings" pitchFamily="2" charset="2"/>
              </a:rPr>
              <a:t> </a:t>
            </a:r>
            <a:r>
              <a:rPr lang="en-US" sz="2800" dirty="0">
                <a:solidFill>
                  <a:srgbClr val="00B0F0"/>
                </a:solidFill>
                <a:sym typeface="Wingdings" pitchFamily="2" charset="2"/>
              </a:rPr>
              <a:t>stratification</a:t>
            </a:r>
            <a:r>
              <a:rPr lang="en-US" sz="2800" dirty="0">
                <a:sym typeface="Wingdings" pitchFamily="2" charset="2"/>
              </a:rPr>
              <a:t> </a:t>
            </a:r>
            <a:r>
              <a:rPr lang="en-US" sz="2800" dirty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sz="2800" dirty="0">
                <a:sym typeface="Wingdings" pitchFamily="2" charset="2"/>
              </a:rPr>
              <a:t> </a:t>
            </a:r>
            <a:r>
              <a:rPr lang="en-US" sz="2800" dirty="0">
                <a:solidFill>
                  <a:srgbClr val="00B0F0"/>
                </a:solidFill>
                <a:sym typeface="Wingdings" pitchFamily="2" charset="2"/>
              </a:rPr>
              <a:t>consolidation </a:t>
            </a:r>
            <a:r>
              <a:rPr lang="en-US" sz="2800" dirty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sz="2800" dirty="0">
                <a:sym typeface="Wingdings" pitchFamily="2" charset="2"/>
              </a:rPr>
              <a:t> </a:t>
            </a:r>
            <a:r>
              <a:rPr lang="en-US" sz="2800" dirty="0">
                <a:solidFill>
                  <a:srgbClr val="00B0F0"/>
                </a:solidFill>
                <a:sym typeface="Wingdings" pitchFamily="2" charset="2"/>
              </a:rPr>
              <a:t>Formation of rocks </a:t>
            </a:r>
            <a:r>
              <a:rPr lang="en-US" sz="2800" dirty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sz="2800" dirty="0">
                <a:sym typeface="Wingdings" pitchFamily="2" charset="2"/>
              </a:rPr>
              <a:t> </a:t>
            </a:r>
            <a:r>
              <a:rPr lang="en-US" sz="2800" dirty="0">
                <a:solidFill>
                  <a:srgbClr val="00B0F0"/>
                </a:solidFill>
                <a:sym typeface="Wingdings" pitchFamily="2" charset="2"/>
              </a:rPr>
              <a:t>Uplifting</a:t>
            </a:r>
            <a:r>
              <a:rPr lang="en-US" sz="2800" dirty="0">
                <a:sym typeface="Wingdings" pitchFamily="2" charset="2"/>
              </a:rPr>
              <a:t> </a:t>
            </a:r>
            <a:r>
              <a:rPr lang="en-US" sz="2800" dirty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sz="2800" dirty="0">
                <a:sym typeface="Wingdings" pitchFamily="2" charset="2"/>
              </a:rPr>
              <a:t> </a:t>
            </a:r>
            <a:r>
              <a:rPr lang="en-US" sz="2800" dirty="0">
                <a:solidFill>
                  <a:srgbClr val="00B0F0"/>
                </a:solidFill>
                <a:sym typeface="Wingdings" pitchFamily="2" charset="2"/>
              </a:rPr>
              <a:t>Again source for weathering</a:t>
            </a:r>
          </a:p>
          <a:p>
            <a:endParaRPr lang="en-US" b="1" dirty="0">
              <a:sym typeface="Wingdings" pitchFamily="2" charset="2"/>
            </a:endParaRPr>
          </a:p>
        </p:txBody>
      </p:sp>
      <p:pic>
        <p:nvPicPr>
          <p:cNvPr id="4" name="Picture 2" descr="03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4"/>
          <a:stretch>
            <a:fillRect/>
          </a:stretch>
        </p:blipFill>
        <p:spPr>
          <a:xfrm>
            <a:off x="5029200" y="746185"/>
            <a:ext cx="4029075" cy="41148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838200" y="5257800"/>
            <a:ext cx="76013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sym typeface="Wingdings" pitchFamily="2" charset="2"/>
              </a:rPr>
              <a:t>Hutton speculated that the earth has gone through a number of rock cycles</a:t>
            </a:r>
            <a:endParaRPr lang="en-US" sz="36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200" y="381000"/>
            <a:ext cx="8915400" cy="57451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sym typeface="Wingdings" pitchFamily="2" charset="2"/>
              </a:rPr>
              <a:t>Sediment fusion : as a result of heat and pressure</a:t>
            </a:r>
            <a:endParaRPr lang="en-US" b="1" dirty="0">
              <a:solidFill>
                <a:schemeClr val="bg1"/>
              </a:solidFill>
            </a:endParaRPr>
          </a:p>
          <a:p>
            <a:endParaRPr lang="en-US" dirty="0"/>
          </a:p>
          <a:p>
            <a:r>
              <a:rPr lang="en-US" b="1" dirty="0">
                <a:solidFill>
                  <a:srgbClr val="FFC000"/>
                </a:solidFill>
              </a:rPr>
              <a:t>Granite </a:t>
            </a:r>
            <a:r>
              <a:rPr lang="en-US" b="1" dirty="0">
                <a:solidFill>
                  <a:srgbClr val="FFC000"/>
                </a:solidFill>
                <a:sym typeface="Wingdings" pitchFamily="2" charset="2"/>
              </a:rPr>
              <a:t> is of magmatic origin</a:t>
            </a:r>
          </a:p>
          <a:p>
            <a:pPr marL="0" indent="0">
              <a:buNone/>
            </a:pPr>
            <a:endParaRPr lang="en-US" b="1" dirty="0">
              <a:solidFill>
                <a:srgbClr val="FFC000"/>
              </a:solidFill>
              <a:sym typeface="Wingdings" pitchFamily="2" charset="2"/>
            </a:endParaRPr>
          </a:p>
          <a:p>
            <a:r>
              <a:rPr lang="en-US" b="1" dirty="0">
                <a:solidFill>
                  <a:srgbClr val="92D050"/>
                </a:solidFill>
                <a:sym typeface="Wingdings" pitchFamily="2" charset="2"/>
              </a:rPr>
              <a:t>Time is indefinitely long  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by examining weathering rates of rocks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the lack of significant changes in coastlines since Roma times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92162"/>
          </a:xfrm>
        </p:spPr>
        <p:txBody>
          <a:bodyPr/>
          <a:lstStyle/>
          <a:p>
            <a:r>
              <a:rPr lang="en-US" b="1" dirty="0">
                <a:solidFill>
                  <a:srgbClr val="92D050"/>
                </a:solidFill>
              </a:rPr>
              <a:t>William Smith (1769- 1839)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5334000" cy="5334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Was a Surveyor – surveyed canals, mines , quarries, </a:t>
            </a:r>
            <a:r>
              <a:rPr lang="en-US" dirty="0" err="1">
                <a:solidFill>
                  <a:schemeClr val="bg1"/>
                </a:solidFill>
              </a:rPr>
              <a:t>etc</a:t>
            </a: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Suggested that any particular formation or stratum has a lateral geographic continuity and could be mapped</a:t>
            </a:r>
          </a:p>
          <a:p>
            <a:r>
              <a:rPr lang="en-US" dirty="0">
                <a:solidFill>
                  <a:schemeClr val="bg1"/>
                </a:solidFill>
              </a:rPr>
              <a:t>Believed that fossils can be used for dividing the strata as well as for correlating two strata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2" descr="William Smith (geologist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928" y="1752600"/>
            <a:ext cx="2701148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609600"/>
            <a:ext cx="8229600" cy="2590800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chemeClr val="bg1"/>
                </a:solidFill>
              </a:rPr>
            </a:b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Produced a complete succession of rocks of Bath region </a:t>
            </a:r>
            <a:r>
              <a:rPr lang="en-US" b="1" dirty="0">
                <a:solidFill>
                  <a:schemeClr val="bg1"/>
                </a:solidFill>
                <a:sym typeface="Wingdings" pitchFamily="2" charset="2"/>
              </a:rPr>
              <a:t> with details of lithologies, structures, fossils, etc.  </a:t>
            </a:r>
            <a:r>
              <a:rPr lang="en-US" b="1" dirty="0">
                <a:solidFill>
                  <a:srgbClr val="FFC000"/>
                </a:solidFill>
                <a:sym typeface="Wingdings" pitchFamily="2" charset="2"/>
              </a:rPr>
              <a:t>First of such kind</a:t>
            </a:r>
            <a:br>
              <a:rPr lang="en-US" b="1" dirty="0">
                <a:solidFill>
                  <a:srgbClr val="FFC000"/>
                </a:solidFill>
                <a:sym typeface="Wingdings" pitchFamily="2" charset="2"/>
              </a:rPr>
            </a:br>
            <a:br>
              <a:rPr lang="en-US" b="1" dirty="0">
                <a:solidFill>
                  <a:schemeClr val="bg1"/>
                </a:solidFill>
                <a:sym typeface="Wingdings" pitchFamily="2" charset="2"/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3581400"/>
            <a:ext cx="7924800" cy="2667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 Rounded MT Bold" pitchFamily="34" charset="0"/>
              </a:rPr>
              <a:t>First to identify the applications of Geology on other fields -- agriculture, forestry, mining, canal, &amp; road construction, Irrigation, well construction, </a:t>
            </a:r>
            <a:r>
              <a:rPr lang="en-US" sz="2800" dirty="0" err="1">
                <a:latin typeface="Arial Rounded MT Bold" pitchFamily="34" charset="0"/>
              </a:rPr>
              <a:t>etc</a:t>
            </a:r>
            <a:r>
              <a:rPr lang="en-US" sz="2800" dirty="0">
                <a:latin typeface="Arial Rounded MT Bold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27193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>
                <a:solidFill>
                  <a:srgbClr val="92D050"/>
                </a:solidFill>
              </a:rPr>
              <a:t>Charles Lyell (1797 – 1875)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105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Lawyer in the initial career</a:t>
            </a:r>
          </a:p>
          <a:p>
            <a:r>
              <a:rPr lang="en-US" dirty="0">
                <a:solidFill>
                  <a:srgbClr val="FF0000"/>
                </a:solidFill>
              </a:rPr>
              <a:t>His theories closely resembles those of James Hutton</a:t>
            </a:r>
          </a:p>
          <a:p>
            <a:r>
              <a:rPr lang="en-US" dirty="0">
                <a:solidFill>
                  <a:srgbClr val="FFC000"/>
                </a:solidFill>
              </a:rPr>
              <a:t>He envisaged a steady state but cyclical world </a:t>
            </a:r>
            <a:r>
              <a:rPr lang="en-US" dirty="0">
                <a:solidFill>
                  <a:srgbClr val="FFC000"/>
                </a:solidFill>
                <a:sym typeface="Wingdings" pitchFamily="2" charset="2"/>
              </a:rPr>
              <a:t> Same processes operated in the past. No additional processes in the past or at present</a:t>
            </a:r>
          </a:p>
          <a:p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No secular trend in the Earth’s history</a:t>
            </a:r>
          </a:p>
          <a:p>
            <a:r>
              <a:rPr lang="en-US" dirty="0">
                <a:solidFill>
                  <a:srgbClr val="FFC000"/>
                </a:solidFill>
                <a:sym typeface="Wingdings" pitchFamily="2" charset="2"/>
              </a:rPr>
              <a:t>Same proportions of the ocean and continents through out the age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899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685800"/>
            <a:ext cx="4876800" cy="5410200"/>
          </a:xfrm>
          <a:ln w="38100">
            <a:solidFill>
              <a:srgbClr val="92D05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rgbClr val="FFC000"/>
                </a:solidFill>
                <a:latin typeface="Arial Narrow" pitchFamily="34" charset="0"/>
              </a:rPr>
              <a:t>Argued that Earth contained same number of species </a:t>
            </a:r>
            <a:r>
              <a:rPr lang="en-US" b="1" dirty="0">
                <a:solidFill>
                  <a:srgbClr val="FFC000"/>
                </a:solidFill>
                <a:latin typeface="Arial Narrow" pitchFamily="34" charset="0"/>
                <a:sym typeface="Wingdings" pitchFamily="2" charset="2"/>
              </a:rPr>
              <a:t> Newer ones would replace the extinct one</a:t>
            </a:r>
          </a:p>
          <a:p>
            <a:endParaRPr lang="en-US" b="1" dirty="0">
              <a:solidFill>
                <a:srgbClr val="FFC000"/>
              </a:solidFill>
              <a:latin typeface="Arial Narrow" pitchFamily="34" charset="0"/>
              <a:sym typeface="Wingdings" pitchFamily="2" charset="2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  <a:latin typeface="Arial Narrow" pitchFamily="34" charset="0"/>
              </a:rPr>
              <a:t>Advocated the principle “present is the key to the past” in a </a:t>
            </a:r>
            <a:r>
              <a:rPr lang="en-US" b="1" dirty="0">
                <a:solidFill>
                  <a:srgbClr val="FF00FF"/>
                </a:solidFill>
                <a:latin typeface="Arial Narrow" pitchFamily="34" charset="0"/>
              </a:rPr>
              <a:t>narrower way</a:t>
            </a:r>
          </a:p>
          <a:p>
            <a:endParaRPr lang="en-US" b="1" dirty="0">
              <a:solidFill>
                <a:srgbClr val="FFC000"/>
              </a:solidFill>
              <a:latin typeface="Arial Narrow" pitchFamily="34" charset="0"/>
              <a:sym typeface="Wingdings" pitchFamily="2" charset="2"/>
            </a:endParaRPr>
          </a:p>
          <a:p>
            <a:r>
              <a:rPr lang="en-US" b="1" dirty="0">
                <a:solidFill>
                  <a:srgbClr val="0070C0"/>
                </a:solidFill>
                <a:latin typeface="Arial Narrow" pitchFamily="34" charset="0"/>
                <a:sym typeface="Wingdings" pitchFamily="2" charset="2"/>
              </a:rPr>
              <a:t>Appreciated the use of fossils in organizing rocks </a:t>
            </a:r>
            <a:r>
              <a:rPr lang="en-US" b="1" dirty="0">
                <a:solidFill>
                  <a:srgbClr val="FFC000"/>
                </a:solidFill>
                <a:latin typeface="Arial Narrow" pitchFamily="34" charset="0"/>
                <a:sym typeface="Wingdings" pitchFamily="2" charset="2"/>
              </a:rPr>
              <a:t> subdividing, correlating, etc</a:t>
            </a:r>
            <a:endParaRPr lang="en-US" b="1" dirty="0">
              <a:solidFill>
                <a:srgbClr val="FFC000"/>
              </a:solidFill>
              <a:latin typeface="Arial Narrow" pitchFamily="34" charset="0"/>
            </a:endParaRPr>
          </a:p>
        </p:txBody>
      </p:sp>
      <p:pic>
        <p:nvPicPr>
          <p:cNvPr id="1026" name="Picture 2" descr="Charles Lyell (November 14, 1797 - February 22, 1875) was a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685800"/>
            <a:ext cx="3810000" cy="52906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8513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1309</Words>
  <Application>Microsoft Office PowerPoint</Application>
  <PresentationFormat>On-screen Show (4:3)</PresentationFormat>
  <Paragraphs>120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Arial Narrow</vt:lpstr>
      <vt:lpstr>Arial Rounded MT Bold</vt:lpstr>
      <vt:lpstr>Calibri</vt:lpstr>
      <vt:lpstr>Wingdings</vt:lpstr>
      <vt:lpstr>Office Theme</vt:lpstr>
      <vt:lpstr>Pioneers of Stratigraphy</vt:lpstr>
      <vt:lpstr>There were various isolated speculations on the nature of rocks, minerals and fossils</vt:lpstr>
      <vt:lpstr>Leonardo daVinci (1452-1519)</vt:lpstr>
      <vt:lpstr>PowerPoint Presentation</vt:lpstr>
      <vt:lpstr>PowerPoint Presentation</vt:lpstr>
      <vt:lpstr>Nicolaus Steno (1638-1686)</vt:lpstr>
      <vt:lpstr>observations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John Wood ward (1665-1728)</vt:lpstr>
      <vt:lpstr>PowerPoint Presentation</vt:lpstr>
      <vt:lpstr>John Strachey (1671 – 1743)</vt:lpstr>
      <vt:lpstr>Robert Hooke ( 1635 – 1703)</vt:lpstr>
      <vt:lpstr>Antonio Lazzaro Moro (1687-1764)</vt:lpstr>
      <vt:lpstr>Giovanni Arduino (1713-1795)</vt:lpstr>
      <vt:lpstr>PowerPoint Presentation</vt:lpstr>
      <vt:lpstr>Abraham Gottlob Werner (1750-1817)</vt:lpstr>
      <vt:lpstr>PowerPoint Presentation</vt:lpstr>
      <vt:lpstr>PowerPoint Presentation</vt:lpstr>
      <vt:lpstr>James Hutton (1726 – 1797) </vt:lpstr>
      <vt:lpstr>Uniformitarianism</vt:lpstr>
      <vt:lpstr>PowerPoint Presentation</vt:lpstr>
      <vt:lpstr>PowerPoint Presentation</vt:lpstr>
      <vt:lpstr>William Smith (1769- 1839)</vt:lpstr>
      <vt:lpstr>  Produced a complete succession of rocks of Bath region  with details of lithologies, structures, fossils, etc.  First of such kind  </vt:lpstr>
      <vt:lpstr>Charles Lyell (1797 – 1875)</vt:lpstr>
      <vt:lpstr>PowerPoint Presentation</vt:lpstr>
    </vt:vector>
  </TitlesOfParts>
  <Company>office2007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Pioneers of stratigraphy</dc:title>
  <dc:creator>user</dc:creator>
  <cp:lastModifiedBy>Rajesh Reghunath</cp:lastModifiedBy>
  <cp:revision>32</cp:revision>
  <dcterms:created xsi:type="dcterms:W3CDTF">2020-06-01T13:19:11Z</dcterms:created>
  <dcterms:modified xsi:type="dcterms:W3CDTF">2020-11-20T08:18:01Z</dcterms:modified>
</cp:coreProperties>
</file>