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sldIdLst>
    <p:sldId id="260" r:id="rId2"/>
    <p:sldId id="257" r:id="rId3"/>
    <p:sldId id="259" r:id="rId4"/>
    <p:sldId id="287" r:id="rId5"/>
    <p:sldId id="266" r:id="rId6"/>
    <p:sldId id="296" r:id="rId7"/>
    <p:sldId id="298" r:id="rId8"/>
    <p:sldId id="299" r:id="rId9"/>
    <p:sldId id="267" r:id="rId10"/>
    <p:sldId id="272" r:id="rId11"/>
    <p:sldId id="269" r:id="rId12"/>
    <p:sldId id="285" r:id="rId13"/>
    <p:sldId id="270" r:id="rId14"/>
    <p:sldId id="300" r:id="rId15"/>
    <p:sldId id="271" r:id="rId16"/>
    <p:sldId id="284" r:id="rId17"/>
    <p:sldId id="295" r:id="rId18"/>
    <p:sldId id="294" r:id="rId19"/>
    <p:sldId id="286" r:id="rId20"/>
    <p:sldId id="261" r:id="rId21"/>
    <p:sldId id="26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7" d="100"/>
          <a:sy n="87" d="100"/>
        </p:scale>
        <p:origin x="-876" y="4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BFB86C-2BBB-4AB5-82BE-6C62019F1025}" type="datetimeFigureOut">
              <a:rPr lang="en-US" smtClean="0"/>
              <a:t>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EA3C22-2C0F-4EB9-B0AA-17F43B4534B2}" type="slidenum">
              <a:rPr lang="en-US" smtClean="0"/>
              <a:t>‹#›</a:t>
            </a:fld>
            <a:endParaRPr lang="en-US"/>
          </a:p>
        </p:txBody>
      </p:sp>
    </p:spTree>
    <p:extLst>
      <p:ext uri="{BB962C8B-B14F-4D97-AF65-F5344CB8AC3E}">
        <p14:creationId xmlns:p14="http://schemas.microsoft.com/office/powerpoint/2010/main" val="2503681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A3C22-2C0F-4EB9-B0AA-17F43B4534B2}" type="slidenum">
              <a:rPr lang="en-US" smtClean="0"/>
              <a:t>1</a:t>
            </a:fld>
            <a:endParaRPr lang="en-US"/>
          </a:p>
        </p:txBody>
      </p:sp>
    </p:spTree>
    <p:extLst>
      <p:ext uri="{BB962C8B-B14F-4D97-AF65-F5344CB8AC3E}">
        <p14:creationId xmlns:p14="http://schemas.microsoft.com/office/powerpoint/2010/main" val="3764403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9CFE0A9-5859-44C4-BA4D-62A161E49727}"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6C16B-FB28-4C0E-BC12-D09A95036A5E}"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FE0A9-5859-44C4-BA4D-62A161E49727}"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FE0A9-5859-44C4-BA4D-62A161E49727}"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6C16B-FB28-4C0E-BC12-D09A95036A5E}"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CFE0A9-5859-44C4-BA4D-62A161E49727}"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CFE0A9-5859-44C4-BA4D-62A161E49727}" type="datetimeFigureOut">
              <a:rPr lang="en-US" smtClean="0"/>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36C16B-FB28-4C0E-BC12-D09A95036A5E}"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FE0A9-5859-44C4-BA4D-62A161E49727}" type="datetimeFigureOut">
              <a:rPr lang="en-US" smtClean="0"/>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FE0A9-5859-44C4-BA4D-62A161E49727}" type="datetimeFigureOut">
              <a:rPr lang="en-US" smtClean="0"/>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FE0A9-5859-44C4-BA4D-62A161E49727}"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6C16B-FB28-4C0E-BC12-D09A95036A5E}"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FE0A9-5859-44C4-BA4D-62A161E49727}"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FE0A9-5859-44C4-BA4D-62A161E49727}"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CFE0A9-5859-44C4-BA4D-62A161E49727}"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6C16B-FB28-4C0E-BC12-D09A95036A5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9CFE0A9-5859-44C4-BA4D-62A161E49727}" type="datetimeFigureOut">
              <a:rPr lang="en-US" smtClean="0"/>
              <a:t>12/7/2016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E36C16B-FB28-4C0E-BC12-D09A95036A5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 y="855"/>
            <a:ext cx="9163050" cy="6786473"/>
          </a:xfrm>
          <a:prstGeom prst="rect">
            <a:avLst/>
          </a:prstGeom>
          <a:noFill/>
        </p:spPr>
        <p:txBody>
          <a:bodyPr wrap="square" rtlCol="0">
            <a:spAutoFit/>
          </a:bodyPr>
          <a:lstStyle/>
          <a:p>
            <a:pPr algn="ctr"/>
            <a:endParaRPr lang="en-US" sz="4800" b="1" dirty="0" smtClean="0">
              <a:solidFill>
                <a:srgbClr val="3333FF"/>
              </a:solidFill>
              <a:latin typeface="Impact (Body)"/>
            </a:endParaRPr>
          </a:p>
          <a:p>
            <a:pPr algn="ctr"/>
            <a:r>
              <a:rPr lang="en-US" sz="9600" b="1" dirty="0" smtClean="0">
                <a:ln w="19050" cmpd="dbl">
                  <a:solidFill>
                    <a:schemeClr val="accent4"/>
                  </a:solidFill>
                  <a:prstDash val="sysDash"/>
                </a:ln>
                <a:solidFill>
                  <a:srgbClr val="FFC000">
                    <a:alpha val="69000"/>
                  </a:srgbClr>
                </a:solidFill>
                <a:effectLst>
                  <a:glow rad="101600">
                    <a:schemeClr val="accent6">
                      <a:satMod val="175000"/>
                      <a:alpha val="40000"/>
                    </a:schemeClr>
                  </a:glow>
                  <a:innerShdw blurRad="63500" dist="50800" dir="13500000">
                    <a:srgbClr val="FF0000">
                      <a:alpha val="50000"/>
                    </a:srgbClr>
                  </a:innerShdw>
                  <a:reflection blurRad="6350" stA="55000" endA="300" endPos="45500" dir="5400000" sy="-100000" algn="bl" rotWithShape="0"/>
                </a:effectLst>
                <a:latin typeface="Impact (Body)"/>
              </a:rPr>
              <a:t>Principles of </a:t>
            </a:r>
          </a:p>
          <a:p>
            <a:pPr algn="ctr"/>
            <a:r>
              <a:rPr lang="en-US" sz="9600" b="1" dirty="0">
                <a:ln w="19050" cmpd="dbl">
                  <a:solidFill>
                    <a:schemeClr val="accent4"/>
                  </a:solidFill>
                  <a:prstDash val="sysDash"/>
                </a:ln>
                <a:solidFill>
                  <a:srgbClr val="FFC000">
                    <a:alpha val="69000"/>
                  </a:srgbClr>
                </a:solidFill>
                <a:effectLst>
                  <a:glow rad="101600">
                    <a:schemeClr val="accent6">
                      <a:satMod val="175000"/>
                      <a:alpha val="40000"/>
                    </a:schemeClr>
                  </a:glow>
                  <a:innerShdw blurRad="63500" dist="50800" dir="13500000">
                    <a:srgbClr val="FF0000">
                      <a:alpha val="50000"/>
                    </a:srgbClr>
                  </a:innerShdw>
                  <a:reflection blurRad="6350" stA="55000" endA="300" endPos="45500" dir="5400000" sy="-100000" algn="bl" rotWithShape="0"/>
                </a:effectLst>
                <a:latin typeface="Impact (Body)"/>
              </a:rPr>
              <a:t>S</a:t>
            </a:r>
            <a:r>
              <a:rPr lang="en-US" sz="9600" b="1" dirty="0" smtClean="0">
                <a:ln w="19050" cmpd="dbl">
                  <a:solidFill>
                    <a:schemeClr val="accent4"/>
                  </a:solidFill>
                  <a:prstDash val="sysDash"/>
                </a:ln>
                <a:solidFill>
                  <a:srgbClr val="FFC000">
                    <a:alpha val="69000"/>
                  </a:srgbClr>
                </a:solidFill>
                <a:effectLst>
                  <a:glow rad="101600">
                    <a:schemeClr val="accent6">
                      <a:satMod val="175000"/>
                      <a:alpha val="40000"/>
                    </a:schemeClr>
                  </a:glow>
                  <a:innerShdw blurRad="63500" dist="50800" dir="13500000">
                    <a:srgbClr val="FF0000">
                      <a:alpha val="50000"/>
                    </a:srgbClr>
                  </a:innerShdw>
                  <a:reflection blurRad="6350" stA="55000" endA="300" endPos="45500" dir="5400000" sy="-100000" algn="bl" rotWithShape="0"/>
                </a:effectLst>
                <a:latin typeface="Impact (Body)"/>
              </a:rPr>
              <a:t>tratigraphy</a:t>
            </a:r>
            <a:r>
              <a:rPr lang="en-US" sz="11500" b="1" dirty="0" smtClean="0">
                <a:ln w="19050" cmpd="dbl">
                  <a:solidFill>
                    <a:schemeClr val="accent4"/>
                  </a:solidFill>
                  <a:prstDash val="sysDash"/>
                </a:ln>
                <a:solidFill>
                  <a:srgbClr val="FFC000">
                    <a:alpha val="69000"/>
                  </a:srgbClr>
                </a:solidFill>
                <a:effectLst>
                  <a:glow rad="101600">
                    <a:schemeClr val="accent6">
                      <a:satMod val="175000"/>
                      <a:alpha val="40000"/>
                    </a:schemeClr>
                  </a:glow>
                  <a:innerShdw blurRad="63500" dist="50800" dir="13500000">
                    <a:srgbClr val="FF0000">
                      <a:alpha val="50000"/>
                    </a:srgbClr>
                  </a:innerShdw>
                  <a:reflection blurRad="6350" stA="55000" endA="300" endPos="45500" dir="5400000" sy="-100000" algn="bl" rotWithShape="0"/>
                </a:effectLst>
                <a:latin typeface="Impact (Body)"/>
              </a:rPr>
              <a:t> </a:t>
            </a:r>
            <a:endParaRPr lang="en-US" sz="11500" b="1" dirty="0">
              <a:ln w="19050" cmpd="dbl">
                <a:solidFill>
                  <a:schemeClr val="accent4"/>
                </a:solidFill>
                <a:prstDash val="sysDash"/>
              </a:ln>
              <a:solidFill>
                <a:srgbClr val="FFC000">
                  <a:alpha val="69000"/>
                </a:srgbClr>
              </a:solidFill>
              <a:effectLst>
                <a:glow rad="101600">
                  <a:schemeClr val="accent6">
                    <a:satMod val="175000"/>
                    <a:alpha val="40000"/>
                  </a:schemeClr>
                </a:glow>
                <a:innerShdw blurRad="63500" dist="50800" dir="13500000">
                  <a:srgbClr val="FF0000">
                    <a:alpha val="50000"/>
                  </a:srgbClr>
                </a:innerShdw>
                <a:reflection blurRad="6350" stA="55000" endA="300" endPos="45500" dir="5400000" sy="-100000" algn="bl" rotWithShape="0"/>
              </a:effectLst>
              <a:latin typeface="Impact (Body)"/>
            </a:endParaRPr>
          </a:p>
          <a:p>
            <a:pPr algn="ctr"/>
            <a:endParaRPr lang="en-US" sz="4400" dirty="0" smtClean="0">
              <a:solidFill>
                <a:srgbClr val="3333FF"/>
              </a:solidFill>
              <a:latin typeface="Constantia" pitchFamily="18" charset="0"/>
            </a:endParaRPr>
          </a:p>
          <a:p>
            <a:pPr algn="ctr"/>
            <a:r>
              <a:rPr lang="en-US" sz="4400" dirty="0" smtClean="0">
                <a:solidFill>
                  <a:srgbClr val="3333FF"/>
                </a:solidFill>
                <a:latin typeface="Constantia" pitchFamily="18" charset="0"/>
              </a:rPr>
              <a:t>Omer </a:t>
            </a:r>
            <a:r>
              <a:rPr lang="en-US" sz="4400" dirty="0">
                <a:solidFill>
                  <a:srgbClr val="3333FF"/>
                </a:solidFill>
                <a:latin typeface="Constantia" pitchFamily="18" charset="0"/>
              </a:rPr>
              <a:t>M. Ahmed </a:t>
            </a:r>
          </a:p>
          <a:p>
            <a:pPr algn="ctr"/>
            <a:r>
              <a:rPr lang="en-US" sz="4400" dirty="0">
                <a:solidFill>
                  <a:srgbClr val="3333FF"/>
                </a:solidFill>
                <a:latin typeface="Times New Roman" pitchFamily="18" charset="0"/>
                <a:cs typeface="Times New Roman" pitchFamily="18" charset="0"/>
              </a:rPr>
              <a:t>MSc, </a:t>
            </a:r>
            <a:r>
              <a:rPr lang="en-US" sz="4400" dirty="0" smtClean="0">
                <a:solidFill>
                  <a:srgbClr val="3333FF"/>
                </a:solidFill>
                <a:latin typeface="Times New Roman" pitchFamily="18" charset="0"/>
                <a:cs typeface="Times New Roman" pitchFamily="18" charset="0"/>
              </a:rPr>
              <a:t>2</a:t>
            </a:r>
            <a:r>
              <a:rPr lang="en-US" sz="4400" baseline="30000" dirty="0" smtClean="0">
                <a:solidFill>
                  <a:srgbClr val="3333FF"/>
                </a:solidFill>
                <a:latin typeface="Times New Roman" pitchFamily="18" charset="0"/>
                <a:cs typeface="Times New Roman" pitchFamily="18" charset="0"/>
              </a:rPr>
              <a:t>nd  </a:t>
            </a:r>
            <a:r>
              <a:rPr lang="en-US" sz="4400" dirty="0">
                <a:solidFill>
                  <a:srgbClr val="3333FF"/>
                </a:solidFill>
                <a:latin typeface="Times New Roman" pitchFamily="18" charset="0"/>
                <a:cs typeface="Times New Roman" pitchFamily="18" charset="0"/>
              </a:rPr>
              <a:t>Year, 2016</a:t>
            </a:r>
            <a:endParaRPr lang="en-US" sz="4400" baseline="-25000" dirty="0">
              <a:solidFill>
                <a:srgbClr val="3333FF"/>
              </a:solidFill>
              <a:latin typeface="Times New Roman" pitchFamily="18" charset="0"/>
              <a:cs typeface="Times New Roman" pitchFamily="18" charset="0"/>
            </a:endParaRPr>
          </a:p>
          <a:p>
            <a:pPr algn="ctr"/>
            <a:r>
              <a:rPr lang="en-US" sz="4400" dirty="0" smtClean="0">
                <a:solidFill>
                  <a:srgbClr val="3333FF"/>
                </a:solidFill>
                <a:latin typeface="Constantia" pitchFamily="18" charset="0"/>
              </a:rPr>
              <a:t>University </a:t>
            </a:r>
            <a:r>
              <a:rPr lang="en-US" sz="4400" dirty="0">
                <a:solidFill>
                  <a:srgbClr val="3333FF"/>
                </a:solidFill>
                <a:latin typeface="Constantia" pitchFamily="18" charset="0"/>
              </a:rPr>
              <a:t>of Kerala, </a:t>
            </a:r>
            <a:r>
              <a:rPr lang="en-US" sz="4400" dirty="0" smtClean="0">
                <a:solidFill>
                  <a:srgbClr val="3333FF"/>
                </a:solidFill>
                <a:latin typeface="Constantia" pitchFamily="18" charset="0"/>
              </a:rPr>
              <a:t>India</a:t>
            </a:r>
            <a:r>
              <a:rPr lang="en-US" sz="4400" dirty="0" smtClean="0">
                <a:latin typeface="Constantia" pitchFamily="18" charset="0"/>
              </a:rPr>
              <a:t>. </a:t>
            </a:r>
            <a:endParaRPr lang="en-US" sz="4400" dirty="0">
              <a:latin typeface="Constantia" pitchFamily="18" charset="0"/>
            </a:endParaRPr>
          </a:p>
        </p:txBody>
      </p:sp>
    </p:spTree>
    <p:extLst>
      <p:ext uri="{BB962C8B-B14F-4D97-AF65-F5344CB8AC3E}">
        <p14:creationId xmlns:p14="http://schemas.microsoft.com/office/powerpoint/2010/main" val="4115596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97" y="381000"/>
            <a:ext cx="9144000" cy="6494085"/>
          </a:xfrm>
          <a:prstGeom prst="rect">
            <a:avLst/>
          </a:prstGeom>
        </p:spPr>
        <p:txBody>
          <a:bodyPr wrap="square">
            <a:spAutoFit/>
          </a:bodyPr>
          <a:lstStyle/>
          <a:p>
            <a:pPr algn="ctr"/>
            <a:r>
              <a:rPr lang="en-US" sz="6000" b="1" dirty="0" smtClean="0">
                <a:solidFill>
                  <a:srgbClr val="00B050"/>
                </a:solidFill>
              </a:rPr>
              <a:t>Introduction</a:t>
            </a:r>
            <a:r>
              <a:rPr lang="en-US" sz="4800" b="1" dirty="0" smtClean="0">
                <a:solidFill>
                  <a:srgbClr val="00B050"/>
                </a:solidFill>
              </a:rPr>
              <a:t> </a:t>
            </a:r>
            <a:endParaRPr lang="en-US" sz="3200" b="1" dirty="0" smtClean="0">
              <a:solidFill>
                <a:srgbClr val="00B050"/>
              </a:solidFill>
            </a:endParaRPr>
          </a:p>
          <a:p>
            <a:pPr algn="ctr"/>
            <a:endParaRPr lang="en-US" sz="2000" b="1" dirty="0" smtClean="0">
              <a:solidFill>
                <a:srgbClr val="3333FF"/>
              </a:solidFill>
            </a:endParaRPr>
          </a:p>
          <a:p>
            <a:pPr marL="457200" indent="-457200">
              <a:buFont typeface="Arial" pitchFamily="34" charset="0"/>
              <a:buChar char="•"/>
            </a:pPr>
            <a:r>
              <a:rPr lang="en-US" sz="2800" dirty="0" smtClean="0">
                <a:latin typeface="Times New Roman" pitchFamily="18" charset="0"/>
                <a:cs typeface="Times New Roman" pitchFamily="18" charset="0"/>
              </a:rPr>
              <a:t>Stratigraphy </a:t>
            </a:r>
            <a:r>
              <a:rPr lang="en-US" sz="2800" dirty="0">
                <a:latin typeface="Times New Roman" pitchFamily="18" charset="0"/>
                <a:cs typeface="Times New Roman" pitchFamily="18" charset="0"/>
              </a:rPr>
              <a:t>is the study of strata (sedimentary layers) in the Earth's </a:t>
            </a:r>
            <a:r>
              <a:rPr lang="en-US" sz="2800" dirty="0" smtClean="0">
                <a:latin typeface="Times New Roman" pitchFamily="18" charset="0"/>
                <a:cs typeface="Times New Roman" pitchFamily="18" charset="0"/>
              </a:rPr>
              <a:t>crust, it is the relationship between rocks and time.</a:t>
            </a:r>
          </a:p>
          <a:p>
            <a:pPr marL="457200" indent="-457200">
              <a:buFont typeface="Arial" pitchFamily="34" charset="0"/>
              <a:buChar char="•"/>
            </a:pPr>
            <a:endParaRPr lang="en-US" sz="2800" dirty="0">
              <a:latin typeface="Times New Roman" pitchFamily="18" charset="0"/>
              <a:cs typeface="Times New Roman" pitchFamily="18" charset="0"/>
            </a:endParaRPr>
          </a:p>
          <a:p>
            <a:pPr marL="457200" indent="-457200">
              <a:buFont typeface="Arial" pitchFamily="34" charset="0"/>
              <a:buChar char="•"/>
            </a:pPr>
            <a:r>
              <a:rPr lang="en-US" sz="2800" dirty="0" smtClean="0">
                <a:latin typeface="Times New Roman" pitchFamily="18" charset="0"/>
                <a:cs typeface="Times New Roman" pitchFamily="18" charset="0"/>
              </a:rPr>
              <a:t>Stratigrapher are concerned with the observation, description and interpretation of direct and tangible evidence in rocks to determine the history of the Earth.</a:t>
            </a:r>
          </a:p>
          <a:p>
            <a:pPr marL="457200" indent="-457200">
              <a:buFont typeface="Arial" pitchFamily="34" charset="0"/>
              <a:buChar char="•"/>
            </a:pPr>
            <a:endParaRPr lang="en-US" sz="2800" dirty="0" smtClean="0">
              <a:latin typeface="Times New Roman" pitchFamily="18" charset="0"/>
              <a:cs typeface="Times New Roman" pitchFamily="18" charset="0"/>
            </a:endParaRPr>
          </a:p>
          <a:p>
            <a:pPr marL="457200" indent="-457200">
              <a:buFont typeface="Arial" pitchFamily="34" charset="0"/>
              <a:buChar char="•"/>
            </a:pPr>
            <a:r>
              <a:rPr lang="en-US" sz="2800" dirty="0">
                <a:latin typeface="Times New Roman" pitchFamily="18" charset="0"/>
                <a:cs typeface="Times New Roman" pitchFamily="18" charset="0"/>
              </a:rPr>
              <a:t>The combination of sedimentology and stratigraphy allows us to build up pictures of the Earth’s surface at different times in different places and relate them to each other </a:t>
            </a:r>
            <a:r>
              <a:rPr lang="en-US" sz="2800" dirty="0" smtClean="0">
                <a:latin typeface="Times New Roman" pitchFamily="18" charset="0"/>
                <a:cs typeface="Times New Roman" pitchFamily="18" charset="0"/>
              </a:rPr>
              <a:t>through the relative </a:t>
            </a:r>
            <a:r>
              <a:rPr lang="en-US" sz="2800" dirty="0">
                <a:latin typeface="Times New Roman" pitchFamily="18" charset="0"/>
                <a:cs typeface="Times New Roman" pitchFamily="18" charset="0"/>
              </a:rPr>
              <a:t>ages of rocks</a:t>
            </a:r>
          </a:p>
        </p:txBody>
      </p:sp>
    </p:spTree>
    <p:extLst>
      <p:ext uri="{BB962C8B-B14F-4D97-AF65-F5344CB8AC3E}">
        <p14:creationId xmlns:p14="http://schemas.microsoft.com/office/powerpoint/2010/main" val="25201630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90600"/>
            <a:ext cx="9144000" cy="3539430"/>
          </a:xfrm>
          <a:prstGeom prst="rect">
            <a:avLst/>
          </a:prstGeom>
        </p:spPr>
        <p:txBody>
          <a:bodyPr wrap="square">
            <a:spAutoFit/>
          </a:bodyPr>
          <a:lstStyle/>
          <a:p>
            <a:pPr algn="just"/>
            <a:endParaRPr lang="en-US" sz="2800" dirty="0">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A more modern way of stating the same principle is that the laws of nature </a:t>
            </a:r>
            <a:r>
              <a:rPr lang="en-US" sz="2800" dirty="0" smtClean="0">
                <a:latin typeface="Times New Roman" pitchFamily="18" charset="0"/>
                <a:cs typeface="Times New Roman" pitchFamily="18" charset="0"/>
              </a:rPr>
              <a:t>(laws of chemistry and physics) that have </a:t>
            </a:r>
            <a:r>
              <a:rPr lang="en-US" sz="2800" dirty="0">
                <a:latin typeface="Times New Roman" pitchFamily="18" charset="0"/>
                <a:cs typeface="Times New Roman" pitchFamily="18" charset="0"/>
              </a:rPr>
              <a:t>operated in the same way since the beginning of </a:t>
            </a:r>
            <a:r>
              <a:rPr lang="en-US" sz="2800" dirty="0" smtClean="0">
                <a:latin typeface="Times New Roman" pitchFamily="18" charset="0"/>
                <a:cs typeface="Times New Roman" pitchFamily="18" charset="0"/>
              </a:rPr>
              <a:t>time. </a:t>
            </a: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And thus </a:t>
            </a:r>
            <a:r>
              <a:rPr lang="en-US" sz="2800" dirty="0">
                <a:latin typeface="Times New Roman" pitchFamily="18" charset="0"/>
                <a:cs typeface="Times New Roman" pitchFamily="18" charset="0"/>
              </a:rPr>
              <a:t>if we understand the physical and chemical principles by which nature operates, we can assume that nature operated the same way in the past</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99707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5800"/>
            <a:ext cx="9137176" cy="5770811"/>
          </a:xfrm>
          <a:prstGeom prst="rect">
            <a:avLst/>
          </a:prstGeom>
        </p:spPr>
        <p:txBody>
          <a:bodyPr wrap="square">
            <a:spAutoFit/>
          </a:bodyPr>
          <a:lstStyle/>
          <a:p>
            <a:pPr algn="ctr">
              <a:lnSpc>
                <a:spcPct val="150000"/>
              </a:lnSpc>
            </a:pPr>
            <a:r>
              <a:rPr lang="en-US" sz="4000" b="1" dirty="0" smtClean="0">
                <a:solidFill>
                  <a:srgbClr val="0000FF"/>
                </a:solidFill>
                <a:latin typeface="Times New Roman" pitchFamily="18" charset="0"/>
                <a:cs typeface="Times New Roman" pitchFamily="18" charset="0"/>
              </a:rPr>
              <a:t>Basic principles of stratigraphy </a:t>
            </a:r>
          </a:p>
          <a:p>
            <a:pPr marL="285750" indent="-285750">
              <a:lnSpc>
                <a:spcPct val="150000"/>
              </a:lnSpc>
              <a:buFont typeface="Wingdings" pitchFamily="2" charset="2"/>
              <a:buChar char="§"/>
            </a:pPr>
            <a:endParaRPr lang="en-US" sz="1000" dirty="0" smtClean="0">
              <a:latin typeface="Times New Roman" pitchFamily="18" charset="0"/>
              <a:cs typeface="Times New Roman" pitchFamily="18" charset="0"/>
            </a:endParaRPr>
          </a:p>
          <a:p>
            <a:pPr marL="742950" lvl="1" indent="-285750">
              <a:lnSpc>
                <a:spcPct val="150000"/>
              </a:lnSpc>
              <a:buFont typeface="Wingdings" pitchFamily="2" charset="2"/>
              <a:buChar char="§"/>
            </a:pPr>
            <a:r>
              <a:rPr lang="en-US" sz="2800" dirty="0" smtClean="0">
                <a:latin typeface="Times New Roman" pitchFamily="18" charset="0"/>
                <a:cs typeface="Times New Roman" pitchFamily="18" charset="0"/>
              </a:rPr>
              <a:t>Principle </a:t>
            </a:r>
            <a:r>
              <a:rPr lang="en-US" sz="2800" dirty="0">
                <a:latin typeface="Times New Roman" pitchFamily="18" charset="0"/>
                <a:cs typeface="Times New Roman" pitchFamily="18" charset="0"/>
              </a:rPr>
              <a:t>of </a:t>
            </a:r>
            <a:r>
              <a:rPr lang="en-US" sz="2800" dirty="0" smtClean="0">
                <a:latin typeface="Times New Roman" pitchFamily="18" charset="0"/>
                <a:cs typeface="Times New Roman" pitchFamily="18" charset="0"/>
              </a:rPr>
              <a:t>Uniformitarianism</a:t>
            </a:r>
          </a:p>
          <a:p>
            <a:pPr marL="742950" lvl="1" indent="-285750">
              <a:lnSpc>
                <a:spcPct val="150000"/>
              </a:lnSpc>
              <a:buFont typeface="Wingdings" pitchFamily="2" charset="2"/>
              <a:buChar char="§"/>
            </a:pPr>
            <a:r>
              <a:rPr lang="en-US" sz="2800" dirty="0" smtClean="0">
                <a:solidFill>
                  <a:srgbClr val="FF0000"/>
                </a:solidFill>
                <a:latin typeface="Times New Roman" pitchFamily="18" charset="0"/>
                <a:cs typeface="Times New Roman" pitchFamily="18" charset="0"/>
              </a:rPr>
              <a:t>Principle of Lateral Horizontality</a:t>
            </a:r>
          </a:p>
          <a:p>
            <a:pPr marL="742950" lvl="1" indent="-285750">
              <a:lnSpc>
                <a:spcPct val="150000"/>
              </a:lnSpc>
              <a:buFont typeface="Wingdings" pitchFamily="2" charset="2"/>
              <a:buChar char="§"/>
            </a:pPr>
            <a:r>
              <a:rPr lang="en-US" sz="2800" dirty="0" smtClean="0">
                <a:latin typeface="Times New Roman" pitchFamily="18" charset="0"/>
                <a:cs typeface="Times New Roman" pitchFamily="18" charset="0"/>
              </a:rPr>
              <a:t>Principle </a:t>
            </a:r>
            <a:r>
              <a:rPr lang="en-US" sz="2800" dirty="0">
                <a:latin typeface="Times New Roman" pitchFamily="18" charset="0"/>
                <a:cs typeface="Times New Roman" pitchFamily="18" charset="0"/>
              </a:rPr>
              <a:t>of  </a:t>
            </a:r>
            <a:r>
              <a:rPr lang="en-US" sz="2800" dirty="0" smtClean="0">
                <a:latin typeface="Times New Roman" pitchFamily="18" charset="0"/>
                <a:cs typeface="Times New Roman" pitchFamily="18" charset="0"/>
              </a:rPr>
              <a:t>Superposition</a:t>
            </a:r>
          </a:p>
          <a:p>
            <a:pPr marL="742950" lvl="1" indent="-285750">
              <a:lnSpc>
                <a:spcPct val="150000"/>
              </a:lnSpc>
              <a:buFont typeface="Wingdings" pitchFamily="2" charset="2"/>
              <a:buChar char="§"/>
            </a:pPr>
            <a:r>
              <a:rPr lang="en-US" sz="2800" dirty="0" smtClean="0">
                <a:solidFill>
                  <a:srgbClr val="FF0000"/>
                </a:solidFill>
                <a:latin typeface="Times New Roman" pitchFamily="18" charset="0"/>
                <a:cs typeface="Times New Roman" pitchFamily="18" charset="0"/>
              </a:rPr>
              <a:t>Principle </a:t>
            </a:r>
            <a:r>
              <a:rPr lang="en-US" sz="2800" dirty="0">
                <a:solidFill>
                  <a:srgbClr val="FF0000"/>
                </a:solidFill>
                <a:latin typeface="Times New Roman" pitchFamily="18" charset="0"/>
                <a:cs typeface="Times New Roman" pitchFamily="18" charset="0"/>
              </a:rPr>
              <a:t>of Cross-cutting </a:t>
            </a:r>
            <a:r>
              <a:rPr lang="en-US" sz="2800" dirty="0" smtClean="0">
                <a:solidFill>
                  <a:srgbClr val="FF0000"/>
                </a:solidFill>
                <a:latin typeface="Times New Roman" pitchFamily="18" charset="0"/>
                <a:cs typeface="Times New Roman" pitchFamily="18" charset="0"/>
              </a:rPr>
              <a:t>Relations</a:t>
            </a:r>
          </a:p>
          <a:p>
            <a:pPr marL="742950" lvl="1" indent="-285750">
              <a:lnSpc>
                <a:spcPct val="150000"/>
              </a:lnSpc>
              <a:buFont typeface="Wingdings" pitchFamily="2" charset="2"/>
              <a:buChar char="§"/>
            </a:pPr>
            <a:r>
              <a:rPr lang="en-US" sz="2800" dirty="0">
                <a:latin typeface="Times New Roman" pitchFamily="18" charset="0"/>
                <a:cs typeface="Times New Roman" pitchFamily="18" charset="0"/>
              </a:rPr>
              <a:t>Principle of </a:t>
            </a:r>
            <a:r>
              <a:rPr lang="en-US" sz="2800" dirty="0" smtClean="0">
                <a:latin typeface="Times New Roman" pitchFamily="18" charset="0"/>
                <a:cs typeface="Times New Roman" pitchFamily="18" charset="0"/>
              </a:rPr>
              <a:t>Inclusions</a:t>
            </a:r>
          </a:p>
          <a:p>
            <a:pPr marL="742950" lvl="1" indent="-285750">
              <a:lnSpc>
                <a:spcPct val="150000"/>
              </a:lnSpc>
              <a:buFont typeface="Wingdings" pitchFamily="2" charset="2"/>
              <a:buChar char="§"/>
            </a:pPr>
            <a:r>
              <a:rPr lang="en-US" sz="2800" dirty="0">
                <a:solidFill>
                  <a:srgbClr val="FF0000"/>
                </a:solidFill>
                <a:latin typeface="Times New Roman" pitchFamily="18" charset="0"/>
                <a:cs typeface="Times New Roman" pitchFamily="18" charset="0"/>
              </a:rPr>
              <a:t>Principle of Chilled </a:t>
            </a:r>
            <a:r>
              <a:rPr lang="en-US" sz="2800" dirty="0" smtClean="0">
                <a:solidFill>
                  <a:srgbClr val="FF0000"/>
                </a:solidFill>
                <a:latin typeface="Times New Roman" pitchFamily="18" charset="0"/>
                <a:cs typeface="Times New Roman" pitchFamily="18" charset="0"/>
              </a:rPr>
              <a:t>Margins</a:t>
            </a:r>
          </a:p>
          <a:p>
            <a:pPr marL="742950" lvl="1" indent="-285750">
              <a:lnSpc>
                <a:spcPct val="150000"/>
              </a:lnSpc>
              <a:buFont typeface="Wingdings" pitchFamily="2" charset="2"/>
              <a:buChar char="§"/>
            </a:pPr>
            <a:r>
              <a:rPr lang="en-US" sz="2800" dirty="0" smtClean="0">
                <a:latin typeface="Times New Roman" pitchFamily="18" charset="0"/>
                <a:cs typeface="Times New Roman" pitchFamily="18" charset="0"/>
              </a:rPr>
              <a:t>Correlation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785211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37" y="381000"/>
            <a:ext cx="9144000" cy="6740307"/>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1: Principle </a:t>
            </a:r>
            <a:r>
              <a:rPr lang="en-US" sz="4000" b="1" dirty="0">
                <a:solidFill>
                  <a:srgbClr val="FF0000"/>
                </a:solidFill>
                <a:latin typeface="Times New Roman" pitchFamily="18" charset="0"/>
                <a:cs typeface="Times New Roman" pitchFamily="18" charset="0"/>
              </a:rPr>
              <a:t>of </a:t>
            </a:r>
            <a:r>
              <a:rPr lang="en-US" sz="4000" b="1" dirty="0" smtClean="0">
                <a:solidFill>
                  <a:srgbClr val="FF0000"/>
                </a:solidFill>
                <a:latin typeface="Times New Roman" pitchFamily="18" charset="0"/>
                <a:cs typeface="Times New Roman" pitchFamily="18" charset="0"/>
              </a:rPr>
              <a:t>Uniformitarianism</a:t>
            </a:r>
            <a:endParaRPr lang="en-US" sz="2800" dirty="0">
              <a:latin typeface="Times New Roman" pitchFamily="18" charset="0"/>
              <a:cs typeface="Times New Roman" pitchFamily="18" charset="0"/>
            </a:endParaRPr>
          </a:p>
          <a:p>
            <a:pPr marL="457200" indent="-457200">
              <a:buFont typeface="Arial" pitchFamily="34" charset="0"/>
              <a:buChar char="•"/>
            </a:pPr>
            <a:endParaRPr lang="en-US" sz="2400" dirty="0" smtClean="0">
              <a:latin typeface="Times New Roman" pitchFamily="18" charset="0"/>
              <a:cs typeface="Times New Roman" pitchFamily="18" charset="0"/>
            </a:endParaRPr>
          </a:p>
          <a:p>
            <a:pPr marL="457200" indent="-457200">
              <a:buFont typeface="Arial" pitchFamily="34" charset="0"/>
              <a:buChar char="•"/>
            </a:pPr>
            <a:r>
              <a:rPr lang="en-US" sz="2800" dirty="0" smtClean="0">
                <a:latin typeface="Times New Roman" pitchFamily="18" charset="0"/>
                <a:cs typeface="Times New Roman" pitchFamily="18" charset="0"/>
              </a:rPr>
              <a:t>Was postulated </a:t>
            </a:r>
            <a:r>
              <a:rPr lang="en-US" sz="2800" dirty="0">
                <a:latin typeface="Times New Roman" pitchFamily="18" charset="0"/>
                <a:cs typeface="Times New Roman" pitchFamily="18" charset="0"/>
              </a:rPr>
              <a:t>by James Hutton (1726-1797</a:t>
            </a:r>
            <a:r>
              <a:rPr lang="en-US" sz="2800" dirty="0" smtClean="0">
                <a:latin typeface="Times New Roman" pitchFamily="18" charset="0"/>
                <a:cs typeface="Times New Roman" pitchFamily="18" charset="0"/>
              </a:rPr>
              <a:t>)</a:t>
            </a:r>
          </a:p>
          <a:p>
            <a:pPr marL="457200" indent="-457200">
              <a:buFont typeface="Arial" pitchFamily="34" charset="0"/>
              <a:buChar char="•"/>
            </a:pPr>
            <a:endParaRPr lang="en-US" sz="2400" dirty="0">
              <a:latin typeface="Times New Roman" pitchFamily="18" charset="0"/>
              <a:cs typeface="Times New Roman" pitchFamily="18" charset="0"/>
            </a:endParaRPr>
          </a:p>
          <a:p>
            <a:pPr marL="457200" indent="-457200">
              <a:buFont typeface="Arial" pitchFamily="34" charset="0"/>
              <a:buChar char="•"/>
            </a:pPr>
            <a:r>
              <a:rPr lang="en-US" sz="2800" dirty="0" smtClean="0">
                <a:latin typeface="Times New Roman" pitchFamily="18" charset="0"/>
                <a:cs typeface="Times New Roman" pitchFamily="18" charset="0"/>
              </a:rPr>
              <a:t>He examined </a:t>
            </a:r>
            <a:r>
              <a:rPr lang="en-US" sz="2800" dirty="0">
                <a:latin typeface="Times New Roman" pitchFamily="18" charset="0"/>
                <a:cs typeface="Times New Roman" pitchFamily="18" charset="0"/>
              </a:rPr>
              <a:t>rocks in Scotland and noted that features like </a:t>
            </a:r>
            <a:r>
              <a:rPr lang="en-US" sz="2800" dirty="0" smtClean="0">
                <a:latin typeface="Times New Roman" pitchFamily="18" charset="0"/>
                <a:cs typeface="Times New Roman" pitchFamily="18" charset="0"/>
              </a:rPr>
              <a:t>mud cracks</a:t>
            </a:r>
            <a:r>
              <a:rPr lang="en-US" sz="2800" dirty="0">
                <a:latin typeface="Times New Roman" pitchFamily="18" charset="0"/>
                <a:cs typeface="Times New Roman" pitchFamily="18" charset="0"/>
              </a:rPr>
              <a:t>, ripple marks, graded </a:t>
            </a:r>
            <a:r>
              <a:rPr lang="en-US" sz="2800" dirty="0" smtClean="0">
                <a:latin typeface="Times New Roman" pitchFamily="18" charset="0"/>
                <a:cs typeface="Times New Roman" pitchFamily="18" charset="0"/>
              </a:rPr>
              <a:t>bedding and so on. where </a:t>
            </a:r>
            <a:r>
              <a:rPr lang="en-US" sz="2800" dirty="0">
                <a:latin typeface="Times New Roman" pitchFamily="18" charset="0"/>
                <a:cs typeface="Times New Roman" pitchFamily="18" charset="0"/>
              </a:rPr>
              <a:t>the same features that could be seen forming in modern </a:t>
            </a:r>
            <a:r>
              <a:rPr lang="en-US" sz="2800" dirty="0" smtClean="0">
                <a:latin typeface="Times New Roman" pitchFamily="18" charset="0"/>
                <a:cs typeface="Times New Roman" pitchFamily="18" charset="0"/>
              </a:rPr>
              <a:t>environments, and </a:t>
            </a:r>
            <a:r>
              <a:rPr lang="en-US" sz="2800" dirty="0">
                <a:latin typeface="Times New Roman" pitchFamily="18" charset="0"/>
                <a:cs typeface="Times New Roman" pitchFamily="18" charset="0"/>
              </a:rPr>
              <a:t>that past geologic events can be explained by phenomena and forces observable today   </a:t>
            </a:r>
            <a:endParaRPr lang="en-US" sz="2800" dirty="0" smtClean="0">
              <a:latin typeface="Times New Roman" pitchFamily="18" charset="0"/>
              <a:cs typeface="Times New Roman" pitchFamily="18" charset="0"/>
            </a:endParaRPr>
          </a:p>
          <a:p>
            <a:pPr marL="457200" indent="-457200">
              <a:buFont typeface="Arial" pitchFamily="34" charset="0"/>
              <a:buChar char="•"/>
            </a:pPr>
            <a:endParaRPr lang="en-US" sz="2400" dirty="0" smtClean="0">
              <a:latin typeface="Times New Roman" pitchFamily="18" charset="0"/>
              <a:cs typeface="Times New Roman" pitchFamily="18" charset="0"/>
            </a:endParaRPr>
          </a:p>
          <a:p>
            <a:pPr marL="457200" indent="-457200">
              <a:buFont typeface="Arial" pitchFamily="34" charset="0"/>
              <a:buChar char="•"/>
            </a:pPr>
            <a:r>
              <a:rPr lang="en-US" sz="2800" dirty="0" smtClean="0">
                <a:latin typeface="Times New Roman" pitchFamily="18" charset="0"/>
                <a:cs typeface="Times New Roman" pitchFamily="18" charset="0"/>
              </a:rPr>
              <a:t>Hutton concluded </a:t>
            </a:r>
            <a:r>
              <a:rPr lang="en-US" sz="2800" dirty="0">
                <a:latin typeface="Times New Roman" pitchFamily="18" charset="0"/>
                <a:cs typeface="Times New Roman" pitchFamily="18" charset="0"/>
              </a:rPr>
              <a:t>that </a:t>
            </a:r>
            <a:r>
              <a:rPr lang="en-US" sz="2800" dirty="0" smtClean="0">
                <a:latin typeface="Times New Roman" pitchFamily="18" charset="0"/>
                <a:cs typeface="Times New Roman" pitchFamily="18" charset="0"/>
              </a:rPr>
              <a:t>processes are </a:t>
            </a:r>
            <a:r>
              <a:rPr lang="en-US" sz="2800" dirty="0">
                <a:latin typeface="Times New Roman" pitchFamily="18" charset="0"/>
                <a:cs typeface="Times New Roman" pitchFamily="18" charset="0"/>
              </a:rPr>
              <a:t>currently operating on the Earth must be the same processes that operated in the </a:t>
            </a:r>
            <a:r>
              <a:rPr lang="en-US" sz="2800" dirty="0" smtClean="0">
                <a:latin typeface="Times New Roman" pitchFamily="18" charset="0"/>
                <a:cs typeface="Times New Roman" pitchFamily="18" charset="0"/>
              </a:rPr>
              <a:t>past.</a:t>
            </a:r>
          </a:p>
          <a:p>
            <a:pPr marL="457200" indent="-457200">
              <a:buFont typeface="Arial" pitchFamily="34" charset="0"/>
              <a:buChar char="•"/>
            </a:pPr>
            <a:endParaRPr lang="en-US" sz="2400" dirty="0" smtClean="0">
              <a:latin typeface="Times New Roman" pitchFamily="18" charset="0"/>
              <a:cs typeface="Times New Roman" pitchFamily="18" charset="0"/>
            </a:endParaRPr>
          </a:p>
          <a:p>
            <a:pPr marL="457200" indent="-457200">
              <a:buFont typeface="Arial" pitchFamily="34" charset="0"/>
              <a:buChar char="•"/>
            </a:pPr>
            <a:r>
              <a:rPr lang="en-US" sz="2800" dirty="0" smtClean="0">
                <a:latin typeface="Times New Roman" pitchFamily="18" charset="0"/>
                <a:cs typeface="Times New Roman" pitchFamily="18" charset="0"/>
              </a:rPr>
              <a:t>Later on stated as "</a:t>
            </a:r>
            <a:r>
              <a:rPr lang="en-US" sz="2800" dirty="0">
                <a:latin typeface="Times New Roman" pitchFamily="18" charset="0"/>
                <a:cs typeface="Times New Roman" pitchFamily="18" charset="0"/>
              </a:rPr>
              <a:t>the present is the key to the past".</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369939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2276" b="36978"/>
          <a:stretch/>
        </p:blipFill>
        <p:spPr bwMode="auto">
          <a:xfrm rot="1511435">
            <a:off x="1411472" y="3399594"/>
            <a:ext cx="3751554" cy="1383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785025"/>
            <a:ext cx="4119349" cy="309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576"/>
          <a:stretch/>
        </p:blipFill>
        <p:spPr bwMode="auto">
          <a:xfrm>
            <a:off x="0" y="0"/>
            <a:ext cx="4668440" cy="2882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800600" y="990600"/>
            <a:ext cx="1196161" cy="400110"/>
          </a:xfrm>
          <a:prstGeom prst="rect">
            <a:avLst/>
          </a:prstGeom>
          <a:noFill/>
        </p:spPr>
        <p:txBody>
          <a:bodyPr wrap="none" rtlCol="0">
            <a:spAutoFit/>
          </a:bodyPr>
          <a:lstStyle/>
          <a:p>
            <a:r>
              <a:rPr lang="en-US" sz="2000" b="1" dirty="0" smtClean="0"/>
              <a:t>Present </a:t>
            </a:r>
            <a:endParaRPr lang="en-US" sz="2000" b="1" dirty="0"/>
          </a:p>
        </p:txBody>
      </p:sp>
      <p:sp>
        <p:nvSpPr>
          <p:cNvPr id="8" name="TextBox 7"/>
          <p:cNvSpPr txBox="1"/>
          <p:nvPr/>
        </p:nvSpPr>
        <p:spPr>
          <a:xfrm>
            <a:off x="4343400" y="6172200"/>
            <a:ext cx="797013" cy="400110"/>
          </a:xfrm>
          <a:prstGeom prst="rect">
            <a:avLst/>
          </a:prstGeom>
          <a:noFill/>
        </p:spPr>
        <p:txBody>
          <a:bodyPr wrap="none" rtlCol="0">
            <a:spAutoFit/>
          </a:bodyPr>
          <a:lstStyle/>
          <a:p>
            <a:r>
              <a:rPr lang="en-US" sz="2000" b="1" dirty="0" smtClean="0"/>
              <a:t>Past </a:t>
            </a:r>
            <a:endParaRPr lang="en-US" sz="2000" b="1" dirty="0"/>
          </a:p>
        </p:txBody>
      </p:sp>
    </p:spTree>
    <p:extLst>
      <p:ext uri="{BB962C8B-B14F-4D97-AF65-F5344CB8AC3E}">
        <p14:creationId xmlns:p14="http://schemas.microsoft.com/office/powerpoint/2010/main" val="1576549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2" y="894576"/>
            <a:ext cx="9144000" cy="5632311"/>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2: Principle of Lateral Horizontality</a:t>
            </a:r>
          </a:p>
          <a:p>
            <a:endParaRPr lang="en-US" sz="4000" dirty="0" smtClean="0">
              <a:solidFill>
                <a:srgbClr val="FF0000"/>
              </a:solidFill>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Sedimentary </a:t>
            </a:r>
            <a:r>
              <a:rPr lang="en-US" sz="2800" dirty="0">
                <a:latin typeface="Times New Roman" pitchFamily="18" charset="0"/>
                <a:cs typeface="Times New Roman" pitchFamily="18" charset="0"/>
              </a:rPr>
              <a:t>strata are deposited in layers that are horizontal or nearly horizontal, parallel </a:t>
            </a:r>
            <a:r>
              <a:rPr lang="en-US" sz="2800" dirty="0" smtClean="0">
                <a:latin typeface="Times New Roman" pitchFamily="18" charset="0"/>
                <a:cs typeface="Times New Roman" pitchFamily="18" charset="0"/>
              </a:rPr>
              <a:t>to </a:t>
            </a:r>
            <a:r>
              <a:rPr lang="en-US" sz="2800" dirty="0">
                <a:latin typeface="Times New Roman" pitchFamily="18" charset="0"/>
                <a:cs typeface="Times New Roman" pitchFamily="18" charset="0"/>
              </a:rPr>
              <a:t>the Earth's </a:t>
            </a:r>
            <a:r>
              <a:rPr lang="en-US" sz="2800" dirty="0" smtClean="0">
                <a:latin typeface="Times New Roman" pitchFamily="18" charset="0"/>
                <a:cs typeface="Times New Roman" pitchFamily="18" charset="0"/>
              </a:rPr>
              <a:t>surface, </a:t>
            </a:r>
            <a:r>
              <a:rPr lang="en-US" sz="2400" i="1" dirty="0">
                <a:latin typeface="Times New Roman" pitchFamily="18" charset="0"/>
                <a:cs typeface="Times New Roman" pitchFamily="18" charset="0"/>
              </a:rPr>
              <a:t>Nicholas Steno (1638–1686</a:t>
            </a:r>
            <a:r>
              <a:rPr lang="en-US" sz="2800" dirty="0">
                <a:latin typeface="Times New Roman" pitchFamily="18" charset="0"/>
                <a:cs typeface="Times New Roman" pitchFamily="18" charset="0"/>
              </a:rPr>
              <a:t>)</a:t>
            </a:r>
            <a:r>
              <a:rPr lang="en-US" sz="2800" dirty="0" smtClean="0">
                <a:latin typeface="Times New Roman" pitchFamily="18" charset="0"/>
                <a:cs typeface="Times New Roman" pitchFamily="18" charset="0"/>
              </a:rPr>
              <a:t>.</a:t>
            </a:r>
            <a:r>
              <a:rPr lang="en-US" sz="2800" dirty="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Sediments </a:t>
            </a:r>
            <a:r>
              <a:rPr lang="en-US" sz="2800" dirty="0">
                <a:latin typeface="Times New Roman" pitchFamily="18" charset="0"/>
                <a:cs typeface="Times New Roman" pitchFamily="18" charset="0"/>
              </a:rPr>
              <a:t>deposited on steep slopes will be washed away </a:t>
            </a:r>
            <a:r>
              <a:rPr lang="en-US" sz="2800" dirty="0" smtClean="0">
                <a:latin typeface="Times New Roman" pitchFamily="18" charset="0"/>
                <a:cs typeface="Times New Roman" pitchFamily="18" charset="0"/>
              </a:rPr>
              <a:t>where as if they deposited </a:t>
            </a:r>
            <a:r>
              <a:rPr lang="en-US" sz="2800" dirty="0">
                <a:latin typeface="Times New Roman" pitchFamily="18" charset="0"/>
                <a:cs typeface="Times New Roman" pitchFamily="18" charset="0"/>
              </a:rPr>
              <a:t>in nearly horizontal layers can be buried and </a:t>
            </a:r>
            <a:r>
              <a:rPr lang="en-US" sz="2800" dirty="0" err="1">
                <a:latin typeface="Times New Roman" pitchFamily="18" charset="0"/>
                <a:cs typeface="Times New Roman" pitchFamily="18" charset="0"/>
              </a:rPr>
              <a:t>lithified</a:t>
            </a:r>
            <a:r>
              <a:rPr lang="en-US" sz="2800" dirty="0" smtClean="0">
                <a:latin typeface="Times New Roman" pitchFamily="18" charset="0"/>
                <a:cs typeface="Times New Roman" pitchFamily="18" charset="0"/>
              </a:rPr>
              <a:t>.</a:t>
            </a:r>
          </a:p>
          <a:p>
            <a:pPr marL="457200" indent="-457200" algn="just">
              <a:buFont typeface="Arial" pitchFamily="34" charset="0"/>
              <a:buChar char="•"/>
            </a:pPr>
            <a:endParaRPr lang="en-US" sz="2800" dirty="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Thus </a:t>
            </a:r>
            <a:r>
              <a:rPr lang="en-US" sz="2800" dirty="0">
                <a:latin typeface="Times New Roman" pitchFamily="18" charset="0"/>
                <a:cs typeface="Times New Roman" pitchFamily="18" charset="0"/>
              </a:rPr>
              <a:t>rocks that we </a:t>
            </a:r>
            <a:r>
              <a:rPr lang="en-US" sz="2800" dirty="0" smtClean="0">
                <a:latin typeface="Times New Roman" pitchFamily="18" charset="0"/>
                <a:cs typeface="Times New Roman" pitchFamily="18" charset="0"/>
              </a:rPr>
              <a:t>see them now </a:t>
            </a:r>
            <a:r>
              <a:rPr lang="en-US" sz="2800" dirty="0">
                <a:latin typeface="Times New Roman" pitchFamily="18" charset="0"/>
                <a:cs typeface="Times New Roman" pitchFamily="18" charset="0"/>
              </a:rPr>
              <a:t>inclined or folded have been disturbed since their original deposition.</a:t>
            </a:r>
          </a:p>
        </p:txBody>
      </p:sp>
    </p:spTree>
    <p:extLst>
      <p:ext uri="{BB962C8B-B14F-4D97-AF65-F5344CB8AC3E}">
        <p14:creationId xmlns:p14="http://schemas.microsoft.com/office/powerpoint/2010/main" val="2484814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1.bp.blogspot.com/-dKHUSesd49Y/UyDGUk1q7yI/AAAAAAAAAXI/JvAVUFu0eZY/s1600/horizontalstrata.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C:\Users\Omer M.Ahmed\Desktop\horizontalstrata.gif"/>
          <p:cNvPicPr>
            <a:picLocks noChangeAspect="1" noChangeArrowheads="1"/>
          </p:cNvPicPr>
          <p:nvPr/>
        </p:nvPicPr>
        <p:blipFill rotWithShape="1">
          <a:blip r:embed="rId2">
            <a:extLst>
              <a:ext uri="{28A0092B-C50C-407E-A947-70E740481C1C}">
                <a14:useLocalDpi xmlns:a14="http://schemas.microsoft.com/office/drawing/2010/main" val="0"/>
              </a:ext>
            </a:extLst>
          </a:blip>
          <a:srcRect b="14949"/>
          <a:stretch/>
        </p:blipFill>
        <p:spPr bwMode="auto">
          <a:xfrm>
            <a:off x="177184" y="1447800"/>
            <a:ext cx="8532774" cy="4082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663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9065"/>
            <a:ext cx="9144000" cy="5324535"/>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3: Principle </a:t>
            </a:r>
            <a:r>
              <a:rPr lang="en-US" sz="4000" b="1" dirty="0">
                <a:solidFill>
                  <a:srgbClr val="FF0000"/>
                </a:solidFill>
                <a:latin typeface="Times New Roman" pitchFamily="18" charset="0"/>
                <a:cs typeface="Times New Roman" pitchFamily="18" charset="0"/>
              </a:rPr>
              <a:t>of  </a:t>
            </a:r>
            <a:r>
              <a:rPr lang="en-US" sz="4000" b="1" dirty="0" smtClean="0">
                <a:solidFill>
                  <a:srgbClr val="FF0000"/>
                </a:solidFill>
                <a:latin typeface="Times New Roman" pitchFamily="18" charset="0"/>
                <a:cs typeface="Times New Roman" pitchFamily="18" charset="0"/>
              </a:rPr>
              <a:t>Superposition</a:t>
            </a:r>
          </a:p>
          <a:p>
            <a:pPr algn="ctr"/>
            <a:r>
              <a:rPr lang="en-US" sz="2000" b="1" dirty="0" smtClean="0">
                <a:solidFill>
                  <a:srgbClr val="FF0000"/>
                </a:solidFill>
                <a:latin typeface="Times New Roman" pitchFamily="18" charset="0"/>
                <a:cs typeface="Times New Roman" pitchFamily="18" charset="0"/>
              </a:rPr>
              <a:t> </a:t>
            </a:r>
          </a:p>
          <a:p>
            <a:pPr marL="457200" indent="-457200" algn="just">
              <a:buFont typeface="Arial" pitchFamily="34" charset="0"/>
              <a:buChar char="•"/>
            </a:pPr>
            <a:r>
              <a:rPr lang="en-US" sz="2800" dirty="0">
                <a:latin typeface="Times New Roman" pitchFamily="18" charset="0"/>
                <a:cs typeface="Times New Roman" pitchFamily="18" charset="0"/>
              </a:rPr>
              <a:t>This law states that in a sequence of </a:t>
            </a:r>
            <a:r>
              <a:rPr lang="en-US" sz="2800" dirty="0" smtClean="0">
                <a:latin typeface="Times New Roman" pitchFamily="18" charset="0"/>
                <a:cs typeface="Times New Roman" pitchFamily="18" charset="0"/>
              </a:rPr>
              <a:t>sedimentary </a:t>
            </a:r>
            <a:r>
              <a:rPr lang="en-US" sz="2800" dirty="0">
                <a:latin typeface="Times New Roman" pitchFamily="18" charset="0"/>
                <a:cs typeface="Times New Roman" pitchFamily="18" charset="0"/>
              </a:rPr>
              <a:t>layers, each layer must be younger than the one </a:t>
            </a:r>
            <a:r>
              <a:rPr lang="en-US" sz="2800" dirty="0" smtClean="0">
                <a:latin typeface="Times New Roman" pitchFamily="18" charset="0"/>
                <a:cs typeface="Times New Roman" pitchFamily="18" charset="0"/>
              </a:rPr>
              <a:t>below and older than ones above it, </a:t>
            </a:r>
            <a:r>
              <a:rPr lang="en-US" sz="2400" i="1" dirty="0">
                <a:latin typeface="Times New Roman" pitchFamily="18" charset="0"/>
                <a:cs typeface="Times New Roman" pitchFamily="18" charset="0"/>
              </a:rPr>
              <a:t>Nicholas </a:t>
            </a:r>
            <a:r>
              <a:rPr lang="en-US" sz="2400" i="1" dirty="0" smtClean="0">
                <a:latin typeface="Bookman Old Style" pitchFamily="18" charset="0"/>
              </a:rPr>
              <a:t>Steno 1667</a:t>
            </a:r>
            <a:r>
              <a:rPr lang="en-US" sz="2800" dirty="0" smtClean="0">
                <a:latin typeface="Times New Roman" pitchFamily="18" charset="0"/>
                <a:cs typeface="Times New Roman" pitchFamily="18" charset="0"/>
              </a:rPr>
              <a:t>.</a:t>
            </a:r>
          </a:p>
          <a:p>
            <a:pPr marL="457200" indent="-457200" algn="just">
              <a:buFont typeface="Arial" pitchFamily="34" charset="0"/>
              <a:buChar char="•"/>
            </a:pPr>
            <a:endParaRPr lang="en-US" sz="2800" dirty="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Because </a:t>
            </a:r>
            <a:r>
              <a:rPr lang="en-US" sz="2800" dirty="0">
                <a:latin typeface="Times New Roman" pitchFamily="18" charset="0"/>
                <a:cs typeface="Times New Roman" pitchFamily="18" charset="0"/>
              </a:rPr>
              <a:t>of Earth's gravity, deposition of sediment will occur depositing older layers first followed by successively younger layers.  </a:t>
            </a:r>
          </a:p>
          <a:p>
            <a:pPr marL="457200" indent="-457200" algn="just">
              <a:buFont typeface="Arial" pitchFamily="34" charset="0"/>
              <a:buChar char="•"/>
            </a:pPr>
            <a:endParaRPr lang="en-US" sz="2800" dirty="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Thus</a:t>
            </a:r>
            <a:r>
              <a:rPr lang="en-US" sz="2800" dirty="0">
                <a:latin typeface="Times New Roman" pitchFamily="18" charset="0"/>
                <a:cs typeface="Times New Roman" pitchFamily="18" charset="0"/>
              </a:rPr>
              <a:t>, in a sequence of layers that have not been overturned by a later deformational </a:t>
            </a:r>
            <a:r>
              <a:rPr lang="en-US" sz="2800" dirty="0" smtClean="0">
                <a:latin typeface="Times New Roman" pitchFamily="18" charset="0"/>
                <a:cs typeface="Times New Roman" pitchFamily="18" charset="0"/>
              </a:rPr>
              <a:t>event.</a:t>
            </a:r>
          </a:p>
        </p:txBody>
      </p:sp>
    </p:spTree>
    <p:extLst>
      <p:ext uri="{BB962C8B-B14F-4D97-AF65-F5344CB8AC3E}">
        <p14:creationId xmlns:p14="http://schemas.microsoft.com/office/powerpoint/2010/main" val="2128845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perposition.jpg (22001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063471" cy="3868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537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6586418"/>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4: Principle </a:t>
            </a:r>
            <a:r>
              <a:rPr lang="en-US" sz="4000" b="1" dirty="0">
                <a:solidFill>
                  <a:srgbClr val="FF0000"/>
                </a:solidFill>
                <a:latin typeface="Times New Roman" pitchFamily="18" charset="0"/>
                <a:cs typeface="Times New Roman" pitchFamily="18" charset="0"/>
              </a:rPr>
              <a:t>of Cross-cutting </a:t>
            </a:r>
            <a:r>
              <a:rPr lang="en-US" sz="4000" b="1" dirty="0" smtClean="0">
                <a:solidFill>
                  <a:srgbClr val="FF0000"/>
                </a:solidFill>
                <a:latin typeface="Times New Roman" pitchFamily="18" charset="0"/>
                <a:cs typeface="Times New Roman" pitchFamily="18" charset="0"/>
              </a:rPr>
              <a:t>Relations</a:t>
            </a:r>
            <a:endParaRPr lang="en-US" sz="3200" dirty="0" smtClean="0">
              <a:solidFill>
                <a:srgbClr val="FF0000"/>
              </a:solidFill>
              <a:latin typeface="Times New Roman" pitchFamily="18" charset="0"/>
              <a:cs typeface="Times New Roman" pitchFamily="18" charset="0"/>
            </a:endParaRPr>
          </a:p>
          <a:p>
            <a:pPr marL="457200" indent="-457200" algn="just">
              <a:buFont typeface="Arial" pitchFamily="34" charset="0"/>
              <a:buChar char="•"/>
            </a:pPr>
            <a:r>
              <a:rPr lang="en-US" sz="2400" i="1" dirty="0">
                <a:latin typeface="Times New Roman" pitchFamily="18" charset="0"/>
                <a:cs typeface="Times New Roman" pitchFamily="18" charset="0"/>
              </a:rPr>
              <a:t>It was first developed by Nicholas Steno in(1669)later </a:t>
            </a:r>
            <a:r>
              <a:rPr lang="en-US" sz="2400" i="1" dirty="0" smtClean="0">
                <a:latin typeface="Times New Roman" pitchFamily="18" charset="0"/>
                <a:cs typeface="Times New Roman" pitchFamily="18" charset="0"/>
              </a:rPr>
              <a:t>formulated by James </a:t>
            </a:r>
            <a:r>
              <a:rPr lang="en-US" sz="2400" i="1" dirty="0" err="1" smtClean="0">
                <a:latin typeface="Times New Roman" pitchFamily="18" charset="0"/>
                <a:cs typeface="Times New Roman" pitchFamily="18" charset="0"/>
              </a:rPr>
              <a:t>Hutto</a:t>
            </a:r>
            <a:r>
              <a:rPr lang="en-US" sz="2400" i="1" dirty="0" smtClean="0">
                <a:latin typeface="Times New Roman" pitchFamily="18" charset="0"/>
                <a:cs typeface="Times New Roman" pitchFamily="18" charset="0"/>
              </a:rPr>
              <a:t> (1795) embellished upon by Charles Lyell (1830).</a:t>
            </a:r>
          </a:p>
          <a:p>
            <a:pPr marL="457200" indent="-457200" algn="just">
              <a:buFont typeface="Arial" pitchFamily="34" charset="0"/>
              <a:buChar char="•"/>
            </a:pPr>
            <a:endParaRPr lang="en-US" i="1" dirty="0" smtClean="0">
              <a:solidFill>
                <a:srgbClr val="FF0000"/>
              </a:solidFill>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If one </a:t>
            </a:r>
            <a:r>
              <a:rPr lang="en-US" sz="2800" dirty="0">
                <a:latin typeface="Times New Roman" pitchFamily="18" charset="0"/>
                <a:cs typeface="Times New Roman" pitchFamily="18" charset="0"/>
              </a:rPr>
              <a:t>geologic feature cuts across another, the feature that has been cut is older</a:t>
            </a:r>
            <a:r>
              <a:rPr lang="en-US" sz="2800" dirty="0" smtClean="0">
                <a:latin typeface="Times New Roman" pitchFamily="18" charset="0"/>
                <a:cs typeface="Times New Roman" pitchFamily="18" charset="0"/>
              </a:rPr>
              <a:t>.</a:t>
            </a:r>
          </a:p>
          <a:p>
            <a:pPr marL="457200" indent="-457200" algn="just">
              <a:buFont typeface="Arial" pitchFamily="34" charset="0"/>
              <a:buChar char="•"/>
            </a:pPr>
            <a:endParaRPr lang="en-US"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Younger features are </a:t>
            </a:r>
            <a:r>
              <a:rPr lang="en-US" sz="2800" dirty="0">
                <a:latin typeface="Times New Roman" pitchFamily="18" charset="0"/>
                <a:cs typeface="Times New Roman" pitchFamily="18" charset="0"/>
              </a:rPr>
              <a:t>truncate (cut across) older features. </a:t>
            </a:r>
            <a:endParaRPr lang="en-US" sz="2800" dirty="0" smtClean="0">
              <a:latin typeface="Times New Roman" pitchFamily="18" charset="0"/>
              <a:cs typeface="Times New Roman" pitchFamily="18" charset="0"/>
            </a:endParaRPr>
          </a:p>
          <a:p>
            <a:pPr marL="285750" indent="-285750" algn="just">
              <a:buFont typeface="Arial" pitchFamily="34" charset="0"/>
              <a:buChar char="•"/>
            </a:pPr>
            <a:endParaRPr lang="en-US" dirty="0">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For example, </a:t>
            </a:r>
            <a:r>
              <a:rPr lang="en-US" sz="2800" dirty="0" smtClean="0">
                <a:latin typeface="Times New Roman" pitchFamily="18" charset="0"/>
                <a:cs typeface="Times New Roman" pitchFamily="18" charset="0"/>
              </a:rPr>
              <a:t>a sequence of sedimentary rocks cut </a:t>
            </a:r>
            <a:r>
              <a:rPr lang="en-US" sz="2800" dirty="0">
                <a:latin typeface="Times New Roman" pitchFamily="18" charset="0"/>
                <a:cs typeface="Times New Roman" pitchFamily="18" charset="0"/>
              </a:rPr>
              <a:t>by the basalt </a:t>
            </a:r>
            <a:r>
              <a:rPr lang="en-US" sz="2800" dirty="0" smtClean="0">
                <a:latin typeface="Times New Roman" pitchFamily="18" charset="0"/>
                <a:cs typeface="Times New Roman" pitchFamily="18" charset="0"/>
              </a:rPr>
              <a:t>dike</a:t>
            </a:r>
            <a:r>
              <a:rPr lang="en-US" sz="2800" dirty="0">
                <a:latin typeface="Times New Roman" pitchFamily="18" charset="0"/>
                <a:cs typeface="Times New Roman" pitchFamily="18" charset="0"/>
              </a:rPr>
              <a:t>, so we know that </a:t>
            </a:r>
            <a:r>
              <a:rPr lang="en-US" sz="2800" dirty="0" smtClean="0">
                <a:latin typeface="Times New Roman" pitchFamily="18" charset="0"/>
                <a:cs typeface="Times New Roman" pitchFamily="18" charset="0"/>
              </a:rPr>
              <a:t>these layers had </a:t>
            </a:r>
            <a:r>
              <a:rPr lang="en-US" sz="2800" dirty="0">
                <a:latin typeface="Times New Roman" pitchFamily="18" charset="0"/>
                <a:cs typeface="Times New Roman" pitchFamily="18" charset="0"/>
              </a:rPr>
              <a:t>to be present before the intrusion of </a:t>
            </a:r>
            <a:r>
              <a:rPr lang="en-US" sz="2800" dirty="0" smtClean="0">
                <a:latin typeface="Times New Roman" pitchFamily="18" charset="0"/>
                <a:cs typeface="Times New Roman" pitchFamily="18" charset="0"/>
              </a:rPr>
              <a:t>the dike. dike </a:t>
            </a:r>
            <a:r>
              <a:rPr lang="en-US" sz="2800" dirty="0">
                <a:latin typeface="Times New Roman" pitchFamily="18" charset="0"/>
                <a:cs typeface="Times New Roman" pitchFamily="18" charset="0"/>
              </a:rPr>
              <a:t>is younger than </a:t>
            </a:r>
            <a:r>
              <a:rPr lang="en-US" sz="2800" dirty="0" smtClean="0">
                <a:latin typeface="Times New Roman" pitchFamily="18" charset="0"/>
                <a:cs typeface="Times New Roman" pitchFamily="18" charset="0"/>
              </a:rPr>
              <a:t>them.</a:t>
            </a:r>
          </a:p>
          <a:p>
            <a:pPr marL="457200" indent="-457200" algn="just">
              <a:buFont typeface="Arial" pitchFamily="34" charset="0"/>
              <a:buChar char="•"/>
            </a:pPr>
            <a:endParaRPr lang="en-US" dirty="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Similarly a fault </a:t>
            </a:r>
            <a:r>
              <a:rPr lang="en-US" sz="2800" dirty="0">
                <a:latin typeface="Times New Roman" pitchFamily="18" charset="0"/>
                <a:cs typeface="Times New Roman" pitchFamily="18" charset="0"/>
              </a:rPr>
              <a:t>cuts the </a:t>
            </a:r>
            <a:r>
              <a:rPr lang="en-US" sz="2800" dirty="0" smtClean="0">
                <a:latin typeface="Times New Roman" pitchFamily="18" charset="0"/>
                <a:cs typeface="Times New Roman" pitchFamily="18" charset="0"/>
              </a:rPr>
              <a:t>same sequence, </a:t>
            </a:r>
            <a:r>
              <a:rPr lang="en-US" sz="2800" dirty="0">
                <a:latin typeface="Times New Roman" pitchFamily="18" charset="0"/>
                <a:cs typeface="Times New Roman" pitchFamily="18" charset="0"/>
              </a:rPr>
              <a:t>but does not cut the basalt.  Thus we know that the fault is younger than the </a:t>
            </a:r>
            <a:r>
              <a:rPr lang="en-US" sz="2800" dirty="0" smtClean="0">
                <a:latin typeface="Times New Roman" pitchFamily="18" charset="0"/>
                <a:cs typeface="Times New Roman" pitchFamily="18" charset="0"/>
              </a:rPr>
              <a:t>sediments, </a:t>
            </a:r>
            <a:r>
              <a:rPr lang="en-US" sz="2800" dirty="0">
                <a:latin typeface="Times New Roman" pitchFamily="18" charset="0"/>
                <a:cs typeface="Times New Roman" pitchFamily="18" charset="0"/>
              </a:rPr>
              <a:t>but older than the </a:t>
            </a:r>
            <a:r>
              <a:rPr lang="en-US" sz="2800" dirty="0" smtClean="0">
                <a:latin typeface="Times New Roman" pitchFamily="18" charset="0"/>
                <a:cs typeface="Times New Roman" pitchFamily="18" charset="0"/>
              </a:rPr>
              <a:t>dike.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56800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Omer M.Ahmed\Desktop\2980451_655a8b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717550"/>
            <a:ext cx="8128000" cy="5422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4600" y="1600200"/>
            <a:ext cx="1226618" cy="461665"/>
          </a:xfrm>
          <a:prstGeom prst="rect">
            <a:avLst/>
          </a:prstGeom>
          <a:noFill/>
        </p:spPr>
        <p:txBody>
          <a:bodyPr wrap="none" rtlCol="0">
            <a:spAutoFit/>
          </a:bodyPr>
          <a:lstStyle/>
          <a:p>
            <a:r>
              <a:rPr lang="en-US" sz="2400" b="1" dirty="0" smtClean="0">
                <a:solidFill>
                  <a:srgbClr val="FFFF00"/>
                </a:solidFill>
              </a:rPr>
              <a:t>Oldest </a:t>
            </a:r>
            <a:endParaRPr lang="en-US" sz="2400" b="1" dirty="0">
              <a:solidFill>
                <a:srgbClr val="FFFF00"/>
              </a:solidFill>
            </a:endParaRPr>
          </a:p>
        </p:txBody>
      </p:sp>
      <p:sp>
        <p:nvSpPr>
          <p:cNvPr id="3" name="TextBox 2"/>
          <p:cNvSpPr txBox="1"/>
          <p:nvPr/>
        </p:nvSpPr>
        <p:spPr>
          <a:xfrm>
            <a:off x="6858000" y="3657600"/>
            <a:ext cx="1647823" cy="461665"/>
          </a:xfrm>
          <a:prstGeom prst="rect">
            <a:avLst/>
          </a:prstGeom>
          <a:noFill/>
        </p:spPr>
        <p:txBody>
          <a:bodyPr wrap="none" rtlCol="0">
            <a:spAutoFit/>
          </a:bodyPr>
          <a:lstStyle/>
          <a:p>
            <a:r>
              <a:rPr lang="en-US" sz="2400" b="1" dirty="0" smtClean="0">
                <a:solidFill>
                  <a:schemeClr val="bg1">
                    <a:lumMod val="95000"/>
                  </a:schemeClr>
                </a:solidFill>
              </a:rPr>
              <a:t>Youngest </a:t>
            </a:r>
            <a:endParaRPr lang="en-US" sz="2400" b="1" dirty="0">
              <a:solidFill>
                <a:schemeClr val="bg1">
                  <a:lumMod val="95000"/>
                </a:schemeClr>
              </a:solidFill>
            </a:endParaRPr>
          </a:p>
        </p:txBody>
      </p:sp>
      <p:sp>
        <p:nvSpPr>
          <p:cNvPr id="4" name="TextBox 3"/>
          <p:cNvSpPr txBox="1"/>
          <p:nvPr/>
        </p:nvSpPr>
        <p:spPr>
          <a:xfrm rot="18253406">
            <a:off x="5189917" y="2410704"/>
            <a:ext cx="1066318" cy="400110"/>
          </a:xfrm>
          <a:prstGeom prst="rect">
            <a:avLst/>
          </a:prstGeom>
          <a:noFill/>
        </p:spPr>
        <p:txBody>
          <a:bodyPr wrap="none" rtlCol="0">
            <a:spAutoFit/>
          </a:bodyPr>
          <a:lstStyle/>
          <a:p>
            <a:r>
              <a:rPr lang="en-US" sz="2000" b="1" dirty="0" smtClean="0">
                <a:solidFill>
                  <a:schemeClr val="accent3">
                    <a:lumMod val="20000"/>
                    <a:lumOff val="80000"/>
                  </a:schemeClr>
                </a:solidFill>
              </a:rPr>
              <a:t>Middle </a:t>
            </a:r>
            <a:endParaRPr lang="en-US" sz="2000" b="1" dirty="0">
              <a:solidFill>
                <a:schemeClr val="accent3">
                  <a:lumMod val="20000"/>
                  <a:lumOff val="80000"/>
                </a:schemeClr>
              </a:solidFill>
            </a:endParaRPr>
          </a:p>
        </p:txBody>
      </p:sp>
    </p:spTree>
    <p:extLst>
      <p:ext uri="{BB962C8B-B14F-4D97-AF65-F5344CB8AC3E}">
        <p14:creationId xmlns:p14="http://schemas.microsoft.com/office/powerpoint/2010/main" val="16969154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6309420"/>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5: Principle </a:t>
            </a:r>
            <a:r>
              <a:rPr lang="en-US" sz="4000" b="1" dirty="0">
                <a:solidFill>
                  <a:srgbClr val="FF0000"/>
                </a:solidFill>
                <a:latin typeface="Times New Roman" pitchFamily="18" charset="0"/>
                <a:cs typeface="Times New Roman" pitchFamily="18" charset="0"/>
              </a:rPr>
              <a:t>of </a:t>
            </a:r>
            <a:r>
              <a:rPr lang="en-US" sz="4000" b="1" dirty="0" smtClean="0">
                <a:solidFill>
                  <a:srgbClr val="FF0000"/>
                </a:solidFill>
                <a:latin typeface="Times New Roman" pitchFamily="18" charset="0"/>
                <a:cs typeface="Times New Roman" pitchFamily="18" charset="0"/>
              </a:rPr>
              <a:t>Inclusions</a:t>
            </a:r>
          </a:p>
          <a:p>
            <a:endParaRPr lang="en-US" sz="2800" b="1" dirty="0" smtClean="0">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If we </a:t>
            </a:r>
            <a:r>
              <a:rPr lang="en-US" sz="2800" dirty="0" smtClean="0">
                <a:latin typeface="Times New Roman" pitchFamily="18" charset="0"/>
                <a:cs typeface="Times New Roman" pitchFamily="18" charset="0"/>
              </a:rPr>
              <a:t>found </a:t>
            </a:r>
            <a:r>
              <a:rPr lang="en-US" sz="2800" dirty="0">
                <a:latin typeface="Times New Roman" pitchFamily="18" charset="0"/>
                <a:cs typeface="Times New Roman" pitchFamily="18" charset="0"/>
              </a:rPr>
              <a:t>a rock fragment enclosed within another rock, we say the fragment is an inclusion. </a:t>
            </a:r>
            <a:endParaRPr lang="en-US" sz="2800" dirty="0" smtClean="0">
              <a:latin typeface="Times New Roman" pitchFamily="18" charset="0"/>
              <a:cs typeface="Times New Roman" pitchFamily="18" charset="0"/>
            </a:endParaRP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The inclusions </a:t>
            </a:r>
            <a:r>
              <a:rPr lang="en-US" sz="2800" dirty="0">
                <a:latin typeface="Times New Roman" pitchFamily="18" charset="0"/>
                <a:cs typeface="Times New Roman" pitchFamily="18" charset="0"/>
              </a:rPr>
              <a:t>had to be present before they could be included in the younger rock, </a:t>
            </a:r>
            <a:r>
              <a:rPr lang="en-US" sz="2800" dirty="0" smtClean="0">
                <a:latin typeface="Times New Roman" pitchFamily="18" charset="0"/>
                <a:cs typeface="Times New Roman" pitchFamily="18" charset="0"/>
              </a:rPr>
              <a:t>they always </a:t>
            </a:r>
            <a:r>
              <a:rPr lang="en-US" sz="2800" dirty="0">
                <a:latin typeface="Times New Roman" pitchFamily="18" charset="0"/>
                <a:cs typeface="Times New Roman" pitchFamily="18" charset="0"/>
              </a:rPr>
              <a:t>represent fragments of an older rock.</a:t>
            </a: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If </a:t>
            </a:r>
            <a:r>
              <a:rPr lang="en-US" sz="2800" dirty="0">
                <a:latin typeface="Times New Roman" pitchFamily="18" charset="0"/>
                <a:cs typeface="Times New Roman" pitchFamily="18" charset="0"/>
              </a:rPr>
              <a:t>the enclosing rock is an igneous rock, the inclusions are called xenoliths. </a:t>
            </a:r>
            <a:endParaRPr lang="en-US" sz="2800" dirty="0" smtClean="0">
              <a:latin typeface="Times New Roman" pitchFamily="18" charset="0"/>
              <a:cs typeface="Times New Roman" pitchFamily="18" charset="0"/>
            </a:endParaRP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This principle is often useful for distinguishing between a lava flow and a </a:t>
            </a:r>
            <a:r>
              <a:rPr lang="en-US" sz="2800" dirty="0" smtClean="0">
                <a:latin typeface="Times New Roman" pitchFamily="18" charset="0"/>
                <a:cs typeface="Times New Roman" pitchFamily="18" charset="0"/>
              </a:rPr>
              <a:t>sill.</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900956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mer M.Ahmed\Desktop\Untitledj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1236663"/>
            <a:ext cx="9042400" cy="438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632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6340197"/>
          </a:xfrm>
          <a:prstGeom prst="rect">
            <a:avLst/>
          </a:prstGeom>
        </p:spPr>
        <p:txBody>
          <a:bodyPr wrap="square">
            <a:spAutoFit/>
          </a:bodyPr>
          <a:lstStyle/>
          <a:p>
            <a:pPr algn="ctr"/>
            <a:r>
              <a:rPr lang="en-US" sz="4000" b="1" dirty="0" smtClean="0">
                <a:solidFill>
                  <a:srgbClr val="FF0000"/>
                </a:solidFill>
                <a:latin typeface="Times New Roman" pitchFamily="18" charset="0"/>
                <a:cs typeface="Times New Roman" pitchFamily="18" charset="0"/>
              </a:rPr>
              <a:t>6: Principle </a:t>
            </a:r>
            <a:r>
              <a:rPr lang="en-US" sz="4000" b="1" dirty="0">
                <a:solidFill>
                  <a:srgbClr val="FF0000"/>
                </a:solidFill>
                <a:latin typeface="Times New Roman" pitchFamily="18" charset="0"/>
                <a:cs typeface="Times New Roman" pitchFamily="18" charset="0"/>
              </a:rPr>
              <a:t>of </a:t>
            </a:r>
            <a:r>
              <a:rPr lang="en-US" sz="4000" b="1" dirty="0" smtClean="0">
                <a:solidFill>
                  <a:srgbClr val="FF0000"/>
                </a:solidFill>
                <a:latin typeface="Times New Roman" pitchFamily="18" charset="0"/>
                <a:cs typeface="Times New Roman" pitchFamily="18" charset="0"/>
              </a:rPr>
              <a:t>Chilled Margins</a:t>
            </a:r>
          </a:p>
          <a:p>
            <a:endParaRPr lang="en-US" sz="2000" b="1" dirty="0">
              <a:latin typeface="Times New Roman" pitchFamily="18" charset="0"/>
              <a:cs typeface="Times New Roman" pitchFamily="18" charset="0"/>
            </a:endParaRPr>
          </a:p>
          <a:p>
            <a:pPr marL="457200" indent="-457200" algn="just" fontAlgn="t">
              <a:buFont typeface="Arial" pitchFamily="34" charset="0"/>
              <a:buChar char="•"/>
            </a:pPr>
            <a:r>
              <a:rPr lang="en-US" sz="2600" dirty="0">
                <a:latin typeface="Times New Roman" pitchFamily="18" charset="0"/>
                <a:cs typeface="Times New Roman" pitchFamily="18" charset="0"/>
              </a:rPr>
              <a:t>When a hot magma intrudes into cold country rock, the magma along the margins of the intrusion will cool more rapidly than the interior. </a:t>
            </a:r>
            <a:endParaRPr lang="en-US" sz="2600" dirty="0" smtClean="0">
              <a:latin typeface="Times New Roman" pitchFamily="18" charset="0"/>
              <a:cs typeface="Times New Roman" pitchFamily="18" charset="0"/>
            </a:endParaRPr>
          </a:p>
          <a:p>
            <a:pPr marL="285750" indent="-285750" algn="just" fontAlgn="t">
              <a:buFont typeface="Arial" pitchFamily="34" charset="0"/>
              <a:buChar char="•"/>
            </a:pPr>
            <a:endParaRPr lang="en-US" sz="2000" dirty="0">
              <a:latin typeface="Times New Roman" pitchFamily="18" charset="0"/>
              <a:cs typeface="Times New Roman" pitchFamily="18" charset="0"/>
            </a:endParaRPr>
          </a:p>
          <a:p>
            <a:pPr marL="457200" indent="-457200" algn="just" fontAlgn="t">
              <a:buFont typeface="Arial" pitchFamily="34" charset="0"/>
              <a:buChar char="•"/>
            </a:pPr>
            <a:r>
              <a:rPr lang="en-US" sz="2600" dirty="0" smtClean="0">
                <a:latin typeface="Times New Roman" pitchFamily="18" charset="0"/>
                <a:cs typeface="Times New Roman" pitchFamily="18" charset="0"/>
              </a:rPr>
              <a:t>Fine grained </a:t>
            </a:r>
            <a:r>
              <a:rPr lang="en-US" sz="2600" dirty="0">
                <a:latin typeface="Times New Roman" pitchFamily="18" charset="0"/>
                <a:cs typeface="Times New Roman" pitchFamily="18" charset="0"/>
              </a:rPr>
              <a:t>rock or glassy rock </a:t>
            </a:r>
            <a:r>
              <a:rPr lang="en-US" sz="2600" dirty="0" smtClean="0">
                <a:latin typeface="Times New Roman" pitchFamily="18" charset="0"/>
                <a:cs typeface="Times New Roman" pitchFamily="18" charset="0"/>
              </a:rPr>
              <a:t>will be along the margin where as coarser grained will occur </a:t>
            </a:r>
            <a:r>
              <a:rPr lang="en-US" sz="2600" dirty="0">
                <a:latin typeface="Times New Roman" pitchFamily="18" charset="0"/>
                <a:cs typeface="Times New Roman" pitchFamily="18" charset="0"/>
              </a:rPr>
              <a:t>farther away from the </a:t>
            </a:r>
            <a:r>
              <a:rPr lang="en-US" sz="2600" dirty="0" smtClean="0">
                <a:latin typeface="Times New Roman" pitchFamily="18" charset="0"/>
                <a:cs typeface="Times New Roman" pitchFamily="18" charset="0"/>
              </a:rPr>
              <a:t>margin.</a:t>
            </a:r>
          </a:p>
          <a:p>
            <a:pPr marL="285750" indent="-285750" algn="just" fontAlgn="t">
              <a:buFont typeface="Arial" pitchFamily="34" charset="0"/>
              <a:buChar char="•"/>
            </a:pPr>
            <a:endParaRPr lang="en-US" sz="2000" dirty="0" smtClean="0">
              <a:latin typeface="Times New Roman" pitchFamily="18" charset="0"/>
              <a:cs typeface="Times New Roman" pitchFamily="18" charset="0"/>
            </a:endParaRPr>
          </a:p>
          <a:p>
            <a:pPr marL="457200" indent="-457200" algn="just" fontAlgn="t">
              <a:buFont typeface="Arial" pitchFamily="34" charset="0"/>
              <a:buChar char="•"/>
            </a:pPr>
            <a:r>
              <a:rPr lang="en-US" sz="2600" dirty="0" smtClean="0">
                <a:latin typeface="Times New Roman" pitchFamily="18" charset="0"/>
                <a:cs typeface="Times New Roman" pitchFamily="18" charset="0"/>
              </a:rPr>
              <a:t>Chilled margins </a:t>
            </a:r>
            <a:r>
              <a:rPr lang="en-US" sz="2600" dirty="0">
                <a:latin typeface="Times New Roman" pitchFamily="18" charset="0"/>
                <a:cs typeface="Times New Roman" pitchFamily="18" charset="0"/>
              </a:rPr>
              <a:t>younger </a:t>
            </a:r>
            <a:r>
              <a:rPr lang="en-US" sz="2600" dirty="0" smtClean="0">
                <a:latin typeface="Times New Roman" pitchFamily="18" charset="0"/>
                <a:cs typeface="Times New Roman" pitchFamily="18" charset="0"/>
              </a:rPr>
              <a:t>than </a:t>
            </a:r>
            <a:r>
              <a:rPr lang="en-US" sz="2600" dirty="0">
                <a:latin typeface="Times New Roman" pitchFamily="18" charset="0"/>
                <a:cs typeface="Times New Roman" pitchFamily="18" charset="0"/>
              </a:rPr>
              <a:t>surrounding rock because the surrounding rock had to have been there first in order to cause the cooling effect</a:t>
            </a:r>
            <a:r>
              <a:rPr lang="en-US" sz="2600" dirty="0" smtClean="0">
                <a:latin typeface="Times New Roman" pitchFamily="18" charset="0"/>
                <a:cs typeface="Times New Roman" pitchFamily="18" charset="0"/>
              </a:rPr>
              <a:t>.</a:t>
            </a:r>
          </a:p>
          <a:p>
            <a:pPr marL="285750" indent="-285750" algn="just" fontAlgn="t">
              <a:buFont typeface="Arial" pitchFamily="34" charset="0"/>
              <a:buChar char="•"/>
            </a:pPr>
            <a:endParaRPr lang="en-US" sz="2000" b="1" dirty="0">
              <a:latin typeface="Times New Roman" pitchFamily="18" charset="0"/>
              <a:cs typeface="Times New Roman" pitchFamily="18" charset="0"/>
            </a:endParaRPr>
          </a:p>
          <a:p>
            <a:pPr marL="457200" indent="-457200" algn="just">
              <a:buFont typeface="Arial" pitchFamily="34" charset="0"/>
              <a:buChar char="•"/>
            </a:pPr>
            <a:r>
              <a:rPr lang="en-US" sz="2600" dirty="0">
                <a:latin typeface="Times New Roman" pitchFamily="18" charset="0"/>
                <a:cs typeface="Times New Roman" pitchFamily="18" charset="0"/>
              </a:rPr>
              <a:t>When magma comes in contact with soil </a:t>
            </a:r>
            <a:r>
              <a:rPr lang="en-US" sz="2600" dirty="0" smtClean="0">
                <a:latin typeface="Times New Roman" pitchFamily="18" charset="0"/>
                <a:cs typeface="Times New Roman" pitchFamily="18" charset="0"/>
              </a:rPr>
              <a:t>or soft rock, heating </a:t>
            </a:r>
            <a:r>
              <a:rPr lang="en-US" sz="2600" dirty="0">
                <a:latin typeface="Times New Roman" pitchFamily="18" charset="0"/>
                <a:cs typeface="Times New Roman" pitchFamily="18" charset="0"/>
              </a:rPr>
              <a:t>up </a:t>
            </a:r>
            <a:r>
              <a:rPr lang="en-US" sz="2600" dirty="0" smtClean="0">
                <a:latin typeface="Times New Roman" pitchFamily="18" charset="0"/>
                <a:cs typeface="Times New Roman" pitchFamily="18" charset="0"/>
              </a:rPr>
              <a:t>result </a:t>
            </a:r>
            <a:r>
              <a:rPr lang="en-US" sz="2600" dirty="0">
                <a:latin typeface="Times New Roman" pitchFamily="18" charset="0"/>
                <a:cs typeface="Times New Roman" pitchFamily="18" charset="0"/>
              </a:rPr>
              <a:t>in a baked zone in the surrounding rock near the contacts with the igneous </a:t>
            </a:r>
            <a:r>
              <a:rPr lang="en-US" sz="2600" dirty="0" smtClean="0">
                <a:latin typeface="Times New Roman" pitchFamily="18" charset="0"/>
                <a:cs typeface="Times New Roman" pitchFamily="18" charset="0"/>
              </a:rPr>
              <a:t>body.</a:t>
            </a:r>
            <a:r>
              <a:rPr lang="en-US" sz="2600" dirty="0">
                <a:latin typeface="Times New Roman" pitchFamily="18" charset="0"/>
                <a:cs typeface="Times New Roman" pitchFamily="18" charset="0"/>
              </a:rPr>
              <a:t> </a:t>
            </a:r>
          </a:p>
        </p:txBody>
      </p:sp>
    </p:spTree>
    <p:extLst>
      <p:ext uri="{BB962C8B-B14F-4D97-AF65-F5344CB8AC3E}">
        <p14:creationId xmlns:p14="http://schemas.microsoft.com/office/powerpoint/2010/main" val="1744667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Omer M.Ahmed\Desktop\15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7612530" cy="48529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67400" y="1441205"/>
            <a:ext cx="1822935" cy="400110"/>
          </a:xfrm>
          <a:prstGeom prst="rect">
            <a:avLst/>
          </a:prstGeom>
          <a:noFill/>
        </p:spPr>
        <p:txBody>
          <a:bodyPr wrap="none" rtlCol="0">
            <a:spAutoFit/>
          </a:bodyPr>
          <a:lstStyle/>
          <a:p>
            <a:r>
              <a:rPr lang="en-US" sz="2000" b="1" dirty="0" smtClean="0">
                <a:solidFill>
                  <a:srgbClr val="FFFF00"/>
                </a:solidFill>
              </a:rPr>
              <a:t>Coarse grain </a:t>
            </a:r>
            <a:endParaRPr lang="en-US" sz="2000" b="1" dirty="0">
              <a:solidFill>
                <a:srgbClr val="FFFF00"/>
              </a:solidFill>
            </a:endParaRPr>
          </a:p>
        </p:txBody>
      </p:sp>
      <p:sp>
        <p:nvSpPr>
          <p:cNvPr id="3" name="TextBox 2"/>
          <p:cNvSpPr txBox="1"/>
          <p:nvPr/>
        </p:nvSpPr>
        <p:spPr>
          <a:xfrm rot="4226355">
            <a:off x="4452988" y="2970620"/>
            <a:ext cx="1409360" cy="400110"/>
          </a:xfrm>
          <a:prstGeom prst="rect">
            <a:avLst/>
          </a:prstGeom>
          <a:noFill/>
        </p:spPr>
        <p:txBody>
          <a:bodyPr wrap="none" rtlCol="0">
            <a:spAutoFit/>
          </a:bodyPr>
          <a:lstStyle/>
          <a:p>
            <a:r>
              <a:rPr lang="en-US" sz="2000" b="1" dirty="0" smtClean="0">
                <a:solidFill>
                  <a:srgbClr val="0000FF"/>
                </a:solidFill>
              </a:rPr>
              <a:t>Fine grain</a:t>
            </a:r>
            <a:endParaRPr lang="en-US" sz="2000" b="1" dirty="0">
              <a:solidFill>
                <a:srgbClr val="0000FF"/>
              </a:solidFill>
            </a:endParaRPr>
          </a:p>
        </p:txBody>
      </p:sp>
    </p:spTree>
    <p:extLst>
      <p:ext uri="{BB962C8B-B14F-4D97-AF65-F5344CB8AC3E}">
        <p14:creationId xmlns:p14="http://schemas.microsoft.com/office/powerpoint/2010/main" val="3443414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99" y="391180"/>
            <a:ext cx="9144000" cy="6432530"/>
          </a:xfrm>
          <a:prstGeom prst="rect">
            <a:avLst/>
          </a:prstGeom>
          <a:noFill/>
        </p:spPr>
        <p:txBody>
          <a:bodyPr wrap="square" rtlCol="0">
            <a:spAutoFit/>
          </a:bodyPr>
          <a:lstStyle/>
          <a:p>
            <a:pPr algn="ctr"/>
            <a:r>
              <a:rPr lang="en-US" sz="4800" b="1" dirty="0" smtClean="0">
                <a:solidFill>
                  <a:srgbClr val="FF0000"/>
                </a:solidFill>
                <a:latin typeface="Times New Roman" pitchFamily="18" charset="0"/>
                <a:cs typeface="Times New Roman" pitchFamily="18" charset="0"/>
              </a:rPr>
              <a:t>7: Correlation</a:t>
            </a:r>
            <a:endParaRPr lang="en-US" sz="2800" b="1" dirty="0" smtClean="0">
              <a:solidFill>
                <a:srgbClr val="FF0000"/>
              </a:solidFill>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D</a:t>
            </a:r>
            <a:r>
              <a:rPr lang="en-US" sz="2800" dirty="0" smtClean="0">
                <a:latin typeface="Times New Roman" pitchFamily="18" charset="0"/>
                <a:cs typeface="Times New Roman" pitchFamily="18" charset="0"/>
              </a:rPr>
              <a:t>etermining </a:t>
            </a:r>
            <a:r>
              <a:rPr lang="en-US" sz="2800" dirty="0">
                <a:latin typeface="Times New Roman" pitchFamily="18" charset="0"/>
                <a:cs typeface="Times New Roman" pitchFamily="18" charset="0"/>
              </a:rPr>
              <a:t>time equivalency of rock units. </a:t>
            </a:r>
            <a:endParaRPr lang="en-US" sz="2800" dirty="0" smtClean="0">
              <a:latin typeface="Times New Roman" pitchFamily="18" charset="0"/>
              <a:cs typeface="Times New Roman" pitchFamily="18" charset="0"/>
            </a:endParaRP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Rock </a:t>
            </a:r>
            <a:r>
              <a:rPr lang="en-US" sz="2800" dirty="0">
                <a:latin typeface="Times New Roman" pitchFamily="18" charset="0"/>
                <a:cs typeface="Times New Roman" pitchFamily="18" charset="0"/>
              </a:rPr>
              <a:t>units may be correlated within a region, a continent, and even between continents</a:t>
            </a:r>
            <a:r>
              <a:rPr lang="en-US" sz="2800" dirty="0" smtClean="0">
                <a:latin typeface="Times New Roman" pitchFamily="18" charset="0"/>
                <a:cs typeface="Times New Roman" pitchFamily="18" charset="0"/>
              </a:rPr>
              <a:t>.</a:t>
            </a: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a:latin typeface="Times New Roman" pitchFamily="18" charset="0"/>
                <a:cs typeface="Times New Roman" pitchFamily="18" charset="0"/>
              </a:rPr>
              <a:t>Based on matching physical features such </a:t>
            </a:r>
            <a:r>
              <a:rPr lang="en-US" sz="2800" dirty="0" smtClean="0">
                <a:latin typeface="Times New Roman" pitchFamily="18" charset="0"/>
                <a:cs typeface="Times New Roman" pitchFamily="18" charset="0"/>
              </a:rPr>
              <a:t>as rock unit, similar </a:t>
            </a:r>
            <a:r>
              <a:rPr lang="en-US" sz="2800" dirty="0">
                <a:latin typeface="Times New Roman" pitchFamily="18" charset="0"/>
                <a:cs typeface="Times New Roman" pitchFamily="18" charset="0"/>
              </a:rPr>
              <a:t>rock types </a:t>
            </a:r>
            <a:r>
              <a:rPr lang="en-US" sz="2800" dirty="0" smtClean="0">
                <a:latin typeface="Times New Roman" pitchFamily="18" charset="0"/>
                <a:cs typeface="Times New Roman" pitchFamily="18" charset="0"/>
              </a:rPr>
              <a:t>(marker </a:t>
            </a:r>
            <a:r>
              <a:rPr lang="en-US" sz="2800" dirty="0">
                <a:latin typeface="Times New Roman" pitchFamily="18" charset="0"/>
                <a:cs typeface="Times New Roman" pitchFamily="18" charset="0"/>
              </a:rPr>
              <a:t>beds, coal </a:t>
            </a:r>
            <a:r>
              <a:rPr lang="en-US" sz="2800" dirty="0" smtClean="0">
                <a:latin typeface="Times New Roman" pitchFamily="18" charset="0"/>
                <a:cs typeface="Times New Roman" pitchFamily="18" charset="0"/>
              </a:rPr>
              <a:t>seams</a:t>
            </a:r>
            <a:r>
              <a:rPr lang="en-US" sz="2800" dirty="0">
                <a:latin typeface="Times New Roman" pitchFamily="18" charset="0"/>
                <a:cs typeface="Times New Roman" pitchFamily="18" charset="0"/>
              </a:rPr>
              <a:t>, rare minerals, </a:t>
            </a:r>
            <a:r>
              <a:rPr lang="en-US" sz="2800" dirty="0" smtClean="0">
                <a:latin typeface="Times New Roman" pitchFamily="18" charset="0"/>
                <a:cs typeface="Times New Roman" pitchFamily="18" charset="0"/>
              </a:rPr>
              <a:t>odd, color…).</a:t>
            </a:r>
          </a:p>
          <a:p>
            <a:pPr marL="457200" indent="-457200" algn="just">
              <a:buFont typeface="Arial" pitchFamily="34" charset="0"/>
              <a:buChar char="•"/>
            </a:pPr>
            <a:endParaRPr lang="en-US" sz="2800" dirty="0" smtClean="0">
              <a:latin typeface="Times New Roman" pitchFamily="18" charset="0"/>
              <a:cs typeface="Times New Roman" pitchFamily="18" charset="0"/>
            </a:endParaRPr>
          </a:p>
          <a:p>
            <a:pPr marL="457200" indent="-457200" algn="just">
              <a:buFont typeface="Arial" pitchFamily="34" charset="0"/>
              <a:buChar char="•"/>
            </a:pPr>
            <a:r>
              <a:rPr lang="en-US" sz="2800" dirty="0" smtClean="0">
                <a:latin typeface="Times New Roman" pitchFamily="18" charset="0"/>
                <a:cs typeface="Times New Roman" pitchFamily="18" charset="0"/>
              </a:rPr>
              <a:t>Fossils </a:t>
            </a:r>
            <a:r>
              <a:rPr lang="en-US" sz="2800" dirty="0">
                <a:latin typeface="Times New Roman" pitchFamily="18" charset="0"/>
                <a:cs typeface="Times New Roman" pitchFamily="18" charset="0"/>
              </a:rPr>
              <a:t>represent </a:t>
            </a:r>
            <a:r>
              <a:rPr lang="en-US" sz="2800" dirty="0" smtClean="0">
                <a:latin typeface="Times New Roman" pitchFamily="18" charset="0"/>
                <a:cs typeface="Times New Roman" pitchFamily="18" charset="0"/>
              </a:rPr>
              <a:t>living creatures </a:t>
            </a:r>
            <a:r>
              <a:rPr lang="en-US" sz="2800" dirty="0">
                <a:latin typeface="Times New Roman" pitchFamily="18" charset="0"/>
                <a:cs typeface="Times New Roman" pitchFamily="18" charset="0"/>
              </a:rPr>
              <a:t>that </a:t>
            </a:r>
            <a:r>
              <a:rPr lang="en-US" sz="2800" dirty="0" smtClean="0">
                <a:latin typeface="Times New Roman" pitchFamily="18" charset="0"/>
                <a:cs typeface="Times New Roman" pitchFamily="18" charset="0"/>
              </a:rPr>
              <a:t>have </a:t>
            </a:r>
            <a:r>
              <a:rPr lang="en-US" sz="2800" dirty="0">
                <a:latin typeface="Times New Roman" pitchFamily="18" charset="0"/>
                <a:cs typeface="Times New Roman" pitchFamily="18" charset="0"/>
              </a:rPr>
              <a:t>evolved through time, so when we </a:t>
            </a:r>
            <a:r>
              <a:rPr lang="en-US" sz="2800" dirty="0" smtClean="0">
                <a:latin typeface="Times New Roman" pitchFamily="18" charset="0"/>
                <a:cs typeface="Times New Roman" pitchFamily="18" charset="0"/>
              </a:rPr>
              <a:t>found </a:t>
            </a:r>
            <a:r>
              <a:rPr lang="en-US" sz="2800" dirty="0">
                <a:latin typeface="Times New Roman" pitchFamily="18" charset="0"/>
                <a:cs typeface="Times New Roman" pitchFamily="18" charset="0"/>
              </a:rPr>
              <a:t>a fossil of the same type in two different areas (</a:t>
            </a:r>
            <a:r>
              <a:rPr lang="en-US" sz="2800" dirty="0" smtClean="0">
                <a:latin typeface="Times New Roman" pitchFamily="18" charset="0"/>
                <a:cs typeface="Times New Roman" pitchFamily="18" charset="0"/>
              </a:rPr>
              <a:t>sections) </a:t>
            </a:r>
            <a:r>
              <a:rPr lang="en-US" sz="2800" dirty="0">
                <a:latin typeface="Times New Roman" pitchFamily="18" charset="0"/>
                <a:cs typeface="Times New Roman" pitchFamily="18" charset="0"/>
              </a:rPr>
              <a:t>that are not </a:t>
            </a:r>
            <a:r>
              <a:rPr lang="en-US" sz="2800" dirty="0" smtClean="0">
                <a:latin typeface="Times New Roman" pitchFamily="18" charset="0"/>
                <a:cs typeface="Times New Roman" pitchFamily="18" charset="0"/>
              </a:rPr>
              <a:t>laterally </a:t>
            </a:r>
            <a:r>
              <a:rPr lang="en-US" sz="2800" dirty="0">
                <a:latin typeface="Times New Roman" pitchFamily="18" charset="0"/>
                <a:cs typeface="Times New Roman" pitchFamily="18" charset="0"/>
              </a:rPr>
              <a:t>continuous, we are pretty sure that </a:t>
            </a: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rocks are about the same </a:t>
            </a:r>
            <a:r>
              <a:rPr lang="en-US" sz="2800" dirty="0" smtClean="0">
                <a:latin typeface="Times New Roman" pitchFamily="18" charset="0"/>
                <a:cs typeface="Times New Roman" pitchFamily="18" charset="0"/>
              </a:rPr>
              <a:t>age.</a:t>
            </a:r>
          </a:p>
        </p:txBody>
      </p:sp>
    </p:spTree>
    <p:extLst>
      <p:ext uri="{BB962C8B-B14F-4D97-AF65-F5344CB8AC3E}">
        <p14:creationId xmlns:p14="http://schemas.microsoft.com/office/powerpoint/2010/main" val="1229989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13522"/>
            <a:ext cx="7991475" cy="546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1837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principle of lateral continuity"/>
          <p:cNvPicPr>
            <a:picLocks noChangeAspect="1" noChangeArrowheads="1"/>
          </p:cNvPicPr>
          <p:nvPr/>
        </p:nvPicPr>
        <p:blipFill rotWithShape="1">
          <a:blip r:embed="rId2">
            <a:extLst>
              <a:ext uri="{28A0092B-C50C-407E-A947-70E740481C1C}">
                <a14:useLocalDpi xmlns:a14="http://schemas.microsoft.com/office/drawing/2010/main" val="0"/>
              </a:ext>
            </a:extLst>
          </a:blip>
          <a:srcRect r="15932" b="3066"/>
          <a:stretch/>
        </p:blipFill>
        <p:spPr bwMode="auto">
          <a:xfrm>
            <a:off x="838200" y="2935479"/>
            <a:ext cx="7515367" cy="39225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 y="457200"/>
            <a:ext cx="9143999" cy="2539157"/>
          </a:xfrm>
          <a:prstGeom prst="rect">
            <a:avLst/>
          </a:prstGeom>
          <a:noFill/>
        </p:spPr>
        <p:txBody>
          <a:bodyPr wrap="square" rtlCol="0">
            <a:spAutoFit/>
          </a:bodyPr>
          <a:lstStyle/>
          <a:p>
            <a:r>
              <a:rPr lang="en-US" sz="3600" b="1" dirty="0" smtClean="0">
                <a:solidFill>
                  <a:srgbClr val="FF0000"/>
                </a:solidFill>
                <a:latin typeface="Times New Roman" pitchFamily="18" charset="0"/>
                <a:cs typeface="Times New Roman" pitchFamily="18" charset="0"/>
              </a:rPr>
              <a:t>CONCLUSION </a:t>
            </a:r>
          </a:p>
          <a:p>
            <a:endParaRPr lang="en-US" sz="900" dirty="0" smtClean="0">
              <a:solidFill>
                <a:srgbClr val="0000FF"/>
              </a:solidFill>
              <a:latin typeface="Times New Roman" pitchFamily="18" charset="0"/>
              <a:cs typeface="Times New Roman" pitchFamily="18" charset="0"/>
            </a:endParaRPr>
          </a:p>
          <a:p>
            <a:r>
              <a:rPr lang="en-US" sz="2800" dirty="0" smtClean="0">
                <a:solidFill>
                  <a:srgbClr val="0000FF"/>
                </a:solidFill>
                <a:latin typeface="Times New Roman" pitchFamily="18" charset="0"/>
                <a:cs typeface="Times New Roman" pitchFamily="18" charset="0"/>
              </a:rPr>
              <a:t>Principles of stratigraphy are geological tools that helps in  determine the relative age,  numbers of existing events, field relations and that can be estimated from one out crop or from different. </a:t>
            </a:r>
            <a:endParaRPr lang="en-US" sz="28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1925517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0"/>
            <a:ext cx="9144000" cy="2954655"/>
          </a:xfrm>
          <a:prstGeom prst="rect">
            <a:avLst/>
          </a:prstGeom>
          <a:noFill/>
        </p:spPr>
        <p:txBody>
          <a:bodyPr wrap="square" rtlCol="0">
            <a:spAutoFit/>
          </a:bodyPr>
          <a:lstStyle/>
          <a:p>
            <a:r>
              <a:rPr lang="en-US" sz="3600" b="1" dirty="0" smtClean="0">
                <a:solidFill>
                  <a:srgbClr val="FF0000"/>
                </a:solidFill>
              </a:rPr>
              <a:t>REFERENCES </a:t>
            </a:r>
          </a:p>
          <a:p>
            <a:endParaRPr lang="en-US" sz="3600" b="1" dirty="0">
              <a:solidFill>
                <a:srgbClr val="FF0000"/>
              </a:solidFill>
            </a:endParaRPr>
          </a:p>
          <a:p>
            <a:pPr marL="342900" indent="-342900">
              <a:buFont typeface="Arial" pitchFamily="34" charset="0"/>
              <a:buChar char="•"/>
            </a:pPr>
            <a:r>
              <a:rPr lang="en-US" sz="2000" dirty="0" smtClean="0">
                <a:latin typeface="Times New Roman" pitchFamily="18" charset="0"/>
                <a:cs typeface="Times New Roman" pitchFamily="18" charset="0"/>
              </a:rPr>
              <a:t>Gary Nichols (2009), sedimentology and stratigraphy, </a:t>
            </a:r>
            <a:r>
              <a:rPr lang="en-US" sz="2000" dirty="0">
                <a:latin typeface="Times New Roman" pitchFamily="18" charset="0"/>
                <a:cs typeface="Times New Roman" pitchFamily="18" charset="0"/>
              </a:rPr>
              <a:t>A John Wiley &amp; Sons, Ltd., </a:t>
            </a:r>
            <a:r>
              <a:rPr lang="en-US" sz="2000" dirty="0" smtClean="0">
                <a:latin typeface="Times New Roman" pitchFamily="18" charset="0"/>
                <a:cs typeface="Times New Roman" pitchFamily="18" charset="0"/>
              </a:rPr>
              <a:t>Publication, </a:t>
            </a:r>
            <a:r>
              <a:rPr lang="en-US" sz="2000" dirty="0" err="1" smtClean="0">
                <a:latin typeface="Times New Roman" pitchFamily="18" charset="0"/>
                <a:cs typeface="Times New Roman" pitchFamily="18" charset="0"/>
              </a:rPr>
              <a:t>2</a:t>
            </a:r>
            <a:r>
              <a:rPr lang="en-US" sz="2000" baseline="30000" dirty="0" err="1" smtClean="0">
                <a:latin typeface="Times New Roman" pitchFamily="18" charset="0"/>
                <a:cs typeface="Times New Roman" pitchFamily="18" charset="0"/>
              </a:rPr>
              <a:t>ed</a:t>
            </a:r>
            <a:r>
              <a:rPr lang="en-US" sz="2000" baseline="30000" dirty="0" smtClean="0">
                <a:latin typeface="Times New Roman" pitchFamily="18" charset="0"/>
                <a:cs typeface="Times New Roman" pitchFamily="18" charset="0"/>
              </a:rPr>
              <a:t>,</a:t>
            </a:r>
            <a:r>
              <a:rPr lang="en-US" sz="2000" baseline="-25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419 p.</a:t>
            </a:r>
          </a:p>
          <a:p>
            <a:pPr marL="342900" indent="-342900">
              <a:buFont typeface="Arial" pitchFamily="34" charset="0"/>
              <a:buChar char="•"/>
            </a:pPr>
            <a:endParaRPr lang="en-US" sz="7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Maurice </a:t>
            </a:r>
            <a:r>
              <a:rPr lang="en-US" sz="2000" dirty="0" err="1" smtClean="0">
                <a:latin typeface="Times New Roman" pitchFamily="18" charset="0"/>
                <a:cs typeface="Times New Roman" pitchFamily="18" charset="0"/>
              </a:rPr>
              <a:t>E.Tucker</a:t>
            </a:r>
            <a:r>
              <a:rPr lang="en-US" sz="2000" dirty="0">
                <a:latin typeface="Times New Roman" pitchFamily="18" charset="0"/>
                <a:cs typeface="Times New Roman" pitchFamily="18" charset="0"/>
              </a:rPr>
              <a:t> (2003), </a:t>
            </a:r>
            <a:r>
              <a:rPr lang="en-US" sz="2000" dirty="0" smtClean="0">
                <a:latin typeface="Times New Roman" pitchFamily="18" charset="0"/>
                <a:cs typeface="Times New Roman" pitchFamily="18" charset="0"/>
              </a:rPr>
              <a:t>Sedimentary Rocks in the Field</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John Wiley &amp; Sons Ltd, 237 P.  </a:t>
            </a:r>
          </a:p>
          <a:p>
            <a:pPr marL="342900" indent="-342900">
              <a:buFont typeface="Arial" pitchFamily="34" charset="0"/>
              <a:buChar char="•"/>
            </a:pPr>
            <a:endParaRPr lang="en-US" sz="700" dirty="0">
              <a:latin typeface="Times New Roman" pitchFamily="18" charset="0"/>
              <a:cs typeface="Times New Roman" pitchFamily="18" charset="0"/>
            </a:endParaRPr>
          </a:p>
          <a:p>
            <a:pPr marL="342900" indent="-342900">
              <a:buFont typeface="Arial" pitchFamily="34" charset="0"/>
              <a:buChar char="•"/>
            </a:pPr>
            <a:r>
              <a:rPr lang="en-US" sz="2000" dirty="0">
                <a:latin typeface="Times New Roman" pitchFamily="18" charset="0"/>
                <a:cs typeface="Times New Roman" pitchFamily="18" charset="0"/>
              </a:rPr>
              <a:t>http://</a:t>
            </a:r>
            <a:r>
              <a:rPr lang="en-US" sz="2000" dirty="0" err="1" smtClean="0">
                <a:latin typeface="Times New Roman" pitchFamily="18" charset="0"/>
                <a:cs typeface="Times New Roman" pitchFamily="18" charset="0"/>
              </a:rPr>
              <a:t>www.geologyin.com</a:t>
            </a:r>
            <a:endParaRPr lang="en-US" sz="2000" dirty="0" smtClean="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22097385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39000">
              <a:srgbClr val="000000"/>
            </a:gs>
            <a:gs pos="30000">
              <a:srgbClr val="0A128C"/>
            </a:gs>
            <a:gs pos="78000">
              <a:schemeClr val="bg2">
                <a:lumMod val="90000"/>
              </a:schemeClr>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1026" name="Picture 2" descr="C:\Windows\Globalization\MCT\MCT-US\Wallpaper\US-wp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19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2518350"/>
            <a:ext cx="6021353" cy="4339650"/>
          </a:xfrm>
          <a:prstGeom prst="rect">
            <a:avLst/>
          </a:prstGeom>
          <a:noFill/>
        </p:spPr>
        <p:txBody>
          <a:bodyPr wrap="square" rtlCol="0">
            <a:spAutoFit/>
          </a:bodyPr>
          <a:lstStyle/>
          <a:p>
            <a:r>
              <a:rPr lang="en-US" sz="13800" b="1" spc="600" dirty="0" smtClean="0">
                <a:ln w="11430"/>
                <a:solidFill>
                  <a:schemeClr val="accent1">
                    <a:lumMod val="20000"/>
                    <a:lumOff val="80000"/>
                  </a:schemeClr>
                </a:solidFill>
                <a:effectLst>
                  <a:outerShdw blurRad="38100" dist="38100" dir="2700000" algn="tl">
                    <a:srgbClr val="000000">
                      <a:alpha val="43137"/>
                    </a:srgbClr>
                  </a:outerShdw>
                </a:effectLst>
                <a:latin typeface="Edwardian Script ITC" pitchFamily="66" charset="0"/>
              </a:rPr>
              <a:t>Thank </a:t>
            </a:r>
          </a:p>
          <a:p>
            <a:r>
              <a:rPr lang="en-US" sz="13800" b="1" spc="600" dirty="0" smtClean="0">
                <a:ln w="11430"/>
                <a:solidFill>
                  <a:schemeClr val="accent1">
                    <a:lumMod val="20000"/>
                    <a:lumOff val="80000"/>
                  </a:schemeClr>
                </a:solidFill>
                <a:effectLst>
                  <a:outerShdw blurRad="38100" dist="38100" dir="2700000" algn="tl">
                    <a:srgbClr val="000000">
                      <a:alpha val="43137"/>
                    </a:srgbClr>
                  </a:outerShdw>
                </a:effectLst>
                <a:latin typeface="Edwardian Script ITC" pitchFamily="66" charset="0"/>
              </a:rPr>
              <a:t>You</a:t>
            </a:r>
            <a:endParaRPr lang="en-US" sz="13800" b="1" spc="600" dirty="0">
              <a:ln w="11430"/>
              <a:solidFill>
                <a:schemeClr val="accent1">
                  <a:lumMod val="20000"/>
                  <a:lumOff val="80000"/>
                </a:schemeClr>
              </a:solidFill>
              <a:effectLst>
                <a:outerShdw blurRad="38100" dist="38100" dir="2700000" algn="tl">
                  <a:srgbClr val="000000">
                    <a:alpha val="43137"/>
                  </a:srgbClr>
                </a:outerShdw>
              </a:effectLst>
              <a:latin typeface="Edwardian Script ITC" pitchFamily="66" charset="0"/>
            </a:endParaRPr>
          </a:p>
        </p:txBody>
      </p:sp>
    </p:spTree>
    <p:extLst>
      <p:ext uri="{BB962C8B-B14F-4D97-AF65-F5344CB8AC3E}">
        <p14:creationId xmlns:p14="http://schemas.microsoft.com/office/powerpoint/2010/main" val="262433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250" fill="hold"/>
                                        <p:tgtEl>
                                          <p:spTgt spid="1026"/>
                                        </p:tgtEl>
                                        <p:attrNameLst>
                                          <p:attrName>ppt_x</p:attrName>
                                        </p:attrNameLst>
                                      </p:cBhvr>
                                      <p:tavLst>
                                        <p:tav tm="0">
                                          <p:val>
                                            <p:strVal val="#ppt_x"/>
                                          </p:val>
                                        </p:tav>
                                        <p:tav tm="100000">
                                          <p:val>
                                            <p:strVal val="#ppt_x"/>
                                          </p:val>
                                        </p:tav>
                                      </p:tavLst>
                                    </p:anim>
                                    <p:anim calcmode="lin" valueType="num">
                                      <p:cBhvr additive="base">
                                        <p:cTn id="8" dur="250" fill="hold"/>
                                        <p:tgtEl>
                                          <p:spTgt spid="1026"/>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3807109</TotalTime>
  <Words>675</Words>
  <Application>Microsoft Office PowerPoint</Application>
  <PresentationFormat>On-screen Show (4:3)</PresentationFormat>
  <Paragraphs>106</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Omer M.Ahmed</dc:creator>
  <cp:lastModifiedBy>Omer M.Ahmed</cp:lastModifiedBy>
  <cp:revision>109</cp:revision>
  <dcterms:created xsi:type="dcterms:W3CDTF">2016-08-30T16:30:41Z</dcterms:created>
  <dcterms:modified xsi:type="dcterms:W3CDTF">2016-12-07T09:46:38Z</dcterms:modified>
</cp:coreProperties>
</file>