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6" r:id="rId3"/>
    <p:sldId id="257" r:id="rId4"/>
    <p:sldId id="258" r:id="rId5"/>
    <p:sldId id="272" r:id="rId6"/>
    <p:sldId id="265" r:id="rId7"/>
    <p:sldId id="298" r:id="rId8"/>
    <p:sldId id="299" r:id="rId9"/>
    <p:sldId id="280" r:id="rId10"/>
    <p:sldId id="303" r:id="rId11"/>
    <p:sldId id="282" r:id="rId12"/>
    <p:sldId id="302" r:id="rId13"/>
    <p:sldId id="295" r:id="rId14"/>
    <p:sldId id="266" r:id="rId15"/>
    <p:sldId id="267" r:id="rId16"/>
    <p:sldId id="268" r:id="rId17"/>
    <p:sldId id="269" r:id="rId18"/>
    <p:sldId id="270" r:id="rId19"/>
    <p:sldId id="271" r:id="rId20"/>
    <p:sldId id="259" r:id="rId21"/>
    <p:sldId id="293" r:id="rId22"/>
    <p:sldId id="294" r:id="rId23"/>
    <p:sldId id="260" r:id="rId24"/>
    <p:sldId id="296" r:id="rId25"/>
    <p:sldId id="261" r:id="rId26"/>
    <p:sldId id="263" r:id="rId27"/>
    <p:sldId id="264" r:id="rId28"/>
    <p:sldId id="290" r:id="rId29"/>
    <p:sldId id="291" r:id="rId30"/>
    <p:sldId id="292" r:id="rId3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86" d="100"/>
          <a:sy n="86" d="100"/>
        </p:scale>
        <p:origin x="1358" y="245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ableStyles" Target="tableStyles.xml"/><Relationship Id="rId8" Type="http://schemas.openxmlformats.org/officeDocument/2006/relationships/slide" Target="slides/slide6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03263-B0E5-4806-AA95-55483E28C5CA}" type="datetimeFigureOut">
              <a:rPr lang="en-US" smtClean="0"/>
              <a:t>4/4/2021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ABD36-C6D6-4C7D-BC01-2D328280E44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03263-B0E5-4806-AA95-55483E28C5CA}" type="datetimeFigureOut">
              <a:rPr lang="en-US" smtClean="0"/>
              <a:t>4/4/2021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ABD36-C6D6-4C7D-BC01-2D328280E44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03263-B0E5-4806-AA95-55483E28C5CA}" type="datetimeFigureOut">
              <a:rPr lang="en-US" smtClean="0"/>
              <a:t>4/4/2021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ABD36-C6D6-4C7D-BC01-2D328280E44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03263-B0E5-4806-AA95-55483E28C5CA}" type="datetimeFigureOut">
              <a:rPr lang="en-US" smtClean="0"/>
              <a:t>4/4/2021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ABD36-C6D6-4C7D-BC01-2D328280E44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03263-B0E5-4806-AA95-55483E28C5CA}" type="datetimeFigureOut">
              <a:rPr lang="en-US" smtClean="0"/>
              <a:t>4/4/2021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ABD36-C6D6-4C7D-BC01-2D328280E44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03263-B0E5-4806-AA95-55483E28C5CA}" type="datetimeFigureOut">
              <a:rPr lang="en-US" smtClean="0"/>
              <a:t>4/4/2021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ABD36-C6D6-4C7D-BC01-2D328280E44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03263-B0E5-4806-AA95-55483E28C5CA}" type="datetimeFigureOut">
              <a:rPr lang="en-US" smtClean="0"/>
              <a:t>4/4/2021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ABD36-C6D6-4C7D-BC01-2D328280E44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03263-B0E5-4806-AA95-55483E28C5CA}" type="datetimeFigureOut">
              <a:rPr lang="en-US" smtClean="0"/>
              <a:t>4/4/2021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ABD36-C6D6-4C7D-BC01-2D328280E44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03263-B0E5-4806-AA95-55483E28C5CA}" type="datetimeFigureOut">
              <a:rPr lang="en-US" smtClean="0"/>
              <a:t>4/4/2021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ABD36-C6D6-4C7D-BC01-2D328280E44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03263-B0E5-4806-AA95-55483E28C5CA}" type="datetimeFigureOut">
              <a:rPr lang="en-US" smtClean="0"/>
              <a:t>4/4/2021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ABD36-C6D6-4C7D-BC01-2D328280E44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03263-B0E5-4806-AA95-55483E28C5CA}" type="datetimeFigureOut">
              <a:rPr lang="en-US" smtClean="0"/>
              <a:t>4/4/2021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ABD36-C6D6-4C7D-BC01-2D328280E44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F612BE-9D0A-43BD-A88D-6CCA5C10230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8A6547-1216-42A7-B7F7-E45B75A674F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07C56B-EEF0-412F-9007-A316BF045AE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623BB8-AC1B-4586-8E4C-6CCDAE8BE7C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13B1E9-6A2F-424F-954E-4C94ED79A75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B4D868-BB89-4DFD-A149-2AE15CF9830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E62DCE-EAA9-4E74-B7A9-AAEA42E2BD5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6CA1DE-BCAD-4C7E-9304-3351E35EB7E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906D30-A448-4452-89DC-BC786DF733C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1A3BC7-7317-4C8C-9BAA-1AB8EBB4CCA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C6B5B5-AF7D-47E5-BAF6-53FBD840F79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E03263-B0E5-4806-AA95-55483E28C5CA}" type="datetimeFigureOut">
              <a:rPr lang="en-US" smtClean="0"/>
              <a:t>4/4/2021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5ABD36-C6D6-4C7D-BC01-2D328280E445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fld id="{7B825703-A604-4739-B9CB-7D3EDFCBAEB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7800" y="4343400"/>
            <a:ext cx="6400800" cy="990600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rgbClr val="00B0F0"/>
                </a:solidFill>
              </a:rPr>
              <a:t>DR.RAJESH REGHUNATH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990600"/>
            <a:ext cx="7772400" cy="1470025"/>
          </a:xfrm>
        </p:spPr>
        <p:txBody>
          <a:bodyPr>
            <a:normAutofit/>
          </a:bodyPr>
          <a:lstStyle/>
          <a:p>
            <a:pPr eaLnBrk="1" hangingPunct="1"/>
            <a:r>
              <a:rPr lang="en-US" sz="5400" b="1" dirty="0">
                <a:solidFill>
                  <a:srgbClr val="FF0000"/>
                </a:solidFill>
              </a:rPr>
              <a:t>THE HYDROLOGIC CYCLE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33400" y="381000"/>
            <a:ext cx="8229600" cy="1143000"/>
          </a:xfrm>
        </p:spPr>
        <p:txBody>
          <a:bodyPr/>
          <a:lstStyle/>
          <a:p>
            <a:pPr eaLnBrk="1" hangingPunct="1"/>
            <a:r>
              <a:rPr lang="en-US" sz="4800" b="1" dirty="0">
                <a:solidFill>
                  <a:srgbClr val="FF0000"/>
                </a:solidFill>
              </a:rPr>
              <a:t>THE HYDROLOGIC CYCLE</a:t>
            </a:r>
          </a:p>
        </p:txBody>
      </p:sp>
      <p:sp>
        <p:nvSpPr>
          <p:cNvPr id="11776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28600" y="1981200"/>
            <a:ext cx="8534400" cy="4114800"/>
          </a:xfrm>
        </p:spPr>
        <p:txBody>
          <a:bodyPr/>
          <a:lstStyle/>
          <a:p>
            <a:pPr eaLnBrk="1" hangingPunct="1"/>
            <a:r>
              <a:rPr lang="en-US" sz="4400" dirty="0">
                <a:solidFill>
                  <a:srgbClr val="FFFF00"/>
                </a:solidFill>
              </a:rPr>
              <a:t>The continuous movement of water from one </a:t>
            </a:r>
            <a:r>
              <a:rPr lang="en-US" sz="4400" dirty="0">
                <a:solidFill>
                  <a:schemeClr val="bg1"/>
                </a:solidFill>
              </a:rPr>
              <a:t>reservoir</a:t>
            </a:r>
            <a:r>
              <a:rPr lang="en-US" sz="4400" dirty="0">
                <a:solidFill>
                  <a:srgbClr val="FFFF00"/>
                </a:solidFill>
              </a:rPr>
              <a:t> to another</a:t>
            </a:r>
          </a:p>
          <a:p>
            <a:pPr eaLnBrk="1" hangingPunct="1"/>
            <a:r>
              <a:rPr lang="en-US" sz="4400" b="1" dirty="0">
                <a:solidFill>
                  <a:srgbClr val="00B0F0"/>
                </a:solidFill>
              </a:rPr>
              <a:t>It  is the endless circulation of water</a:t>
            </a:r>
            <a:endParaRPr lang="en-US" b="1" dirty="0">
              <a:solidFill>
                <a:srgbClr val="00B0F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/>
          <p:cNvSpPr>
            <a:spLocks noGrp="1" noChangeArrowheads="1"/>
          </p:cNvSpPr>
          <p:nvPr>
            <p:ph type="title"/>
          </p:nvPr>
        </p:nvSpPr>
        <p:spPr>
          <a:solidFill>
            <a:srgbClr val="CC0000"/>
          </a:solidFill>
        </p:spPr>
        <p:txBody>
          <a:bodyPr/>
          <a:lstStyle/>
          <a:p>
            <a:pPr eaLnBrk="1" hangingPunct="1"/>
            <a:r>
              <a:rPr lang="en-US" sz="4000" b="1">
                <a:solidFill>
                  <a:schemeClr val="bg1"/>
                </a:solidFill>
              </a:rPr>
              <a:t>THE HYDROLOGIC CYCLE</a:t>
            </a:r>
            <a:br>
              <a:rPr lang="en-US" sz="4000" b="1">
                <a:solidFill>
                  <a:schemeClr val="bg1"/>
                </a:solidFill>
              </a:rPr>
            </a:br>
            <a:endParaRPr lang="en-US" sz="4000" b="1">
              <a:solidFill>
                <a:schemeClr val="bg1"/>
              </a:solidFill>
            </a:endParaRPr>
          </a:p>
        </p:txBody>
      </p:sp>
      <p:pic>
        <p:nvPicPr>
          <p:cNvPr id="118787" name="Picture 3" descr="The hydrologic cycle - 20kB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990600" y="1600200"/>
            <a:ext cx="7391400" cy="4943475"/>
          </a:xfrm>
          <a:noFill/>
        </p:spPr>
      </p:pic>
    </p:spTree>
  </p:cSld>
  <p:clrMapOvr>
    <a:masterClrMapping/>
  </p:clrMapOvr>
  <p:transition spd="med">
    <p:wedg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4294967295"/>
          </p:nvPr>
        </p:nvPicPr>
        <p:blipFill>
          <a:blip r:embed="rId2"/>
          <a:srcRect l="20642" t="26938" r="41477" b="24237"/>
          <a:stretch>
            <a:fillRect/>
          </a:stretch>
        </p:blipFill>
        <p:spPr bwMode="auto">
          <a:xfrm>
            <a:off x="609600" y="396240"/>
            <a:ext cx="8177048" cy="5928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954" name="Picture 2" descr="smry1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31788"/>
            <a:ext cx="9144000" cy="615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3885357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600" y="533400"/>
            <a:ext cx="8610600" cy="59436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Font typeface="Arial" pitchFamily="34" charset="0"/>
              <a:buChar char="•"/>
            </a:pPr>
            <a:r>
              <a:rPr lang="en-US" sz="3600" dirty="0"/>
              <a:t> The endless circulation has neither </a:t>
            </a:r>
          </a:p>
          <a:p>
            <a:r>
              <a:rPr lang="en-US" sz="3600" dirty="0"/>
              <a:t>   beginning nor end</a:t>
            </a:r>
          </a:p>
          <a:p>
            <a:endParaRPr lang="en-US" sz="3600" dirty="0"/>
          </a:p>
          <a:p>
            <a:pPr>
              <a:buFont typeface="Arial" pitchFamily="34" charset="0"/>
              <a:buChar char="•"/>
            </a:pPr>
            <a:r>
              <a:rPr lang="en-US" sz="3600" dirty="0"/>
              <a:t>  </a:t>
            </a:r>
            <a:r>
              <a:rPr lang="en-US" sz="3600" dirty="0">
                <a:solidFill>
                  <a:srgbClr val="FFFF00"/>
                </a:solidFill>
              </a:rPr>
              <a:t>Hydrologic cycle is natural machine, a </a:t>
            </a:r>
          </a:p>
          <a:p>
            <a:r>
              <a:rPr lang="en-US" sz="3600" dirty="0">
                <a:solidFill>
                  <a:srgbClr val="FFFF00"/>
                </a:solidFill>
              </a:rPr>
              <a:t>   constantly running distillation and </a:t>
            </a:r>
          </a:p>
          <a:p>
            <a:r>
              <a:rPr lang="en-US" sz="3600" dirty="0">
                <a:solidFill>
                  <a:srgbClr val="FFFF00"/>
                </a:solidFill>
              </a:rPr>
              <a:t>   pumping system</a:t>
            </a:r>
          </a:p>
          <a:p>
            <a:endParaRPr lang="en-US" sz="3600" dirty="0">
              <a:solidFill>
                <a:srgbClr val="FFFF00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US" sz="3600" dirty="0"/>
              <a:t>  Driving force/ energy </a:t>
            </a:r>
            <a:r>
              <a:rPr lang="en-US" sz="3600" dirty="0">
                <a:sym typeface="Wingdings" pitchFamily="2" charset="2"/>
              </a:rPr>
              <a:t> Sun’s energy </a:t>
            </a:r>
          </a:p>
          <a:p>
            <a:r>
              <a:rPr lang="en-US" sz="3600" dirty="0">
                <a:sym typeface="Wingdings" pitchFamily="2" charset="2"/>
              </a:rPr>
              <a:t>   and gravity</a:t>
            </a:r>
          </a:p>
          <a:p>
            <a:pPr>
              <a:buFont typeface="Arial" pitchFamily="34" charset="0"/>
              <a:buChar char="•"/>
            </a:pPr>
            <a:endParaRPr lang="en-US" sz="3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" y="152400"/>
            <a:ext cx="8763000" cy="6477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rgbClr val="00B0F0"/>
                </a:solidFill>
              </a:rPr>
              <a:t>Hydrologic cycle essentially composed </a:t>
            </a:r>
          </a:p>
          <a:p>
            <a:pPr algn="ctr"/>
            <a:r>
              <a:rPr lang="en-US" sz="3600" b="1" dirty="0">
                <a:solidFill>
                  <a:srgbClr val="00B0F0"/>
                </a:solidFill>
              </a:rPr>
              <a:t>    of three major systems</a:t>
            </a:r>
          </a:p>
          <a:p>
            <a:pPr algn="ctr"/>
            <a:endParaRPr lang="en-US" sz="3600" b="1" dirty="0">
              <a:solidFill>
                <a:srgbClr val="00B0F0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en-US" sz="3600" dirty="0"/>
              <a:t> Ocean – </a:t>
            </a:r>
            <a:r>
              <a:rPr lang="en-US" sz="3600" dirty="0">
                <a:solidFill>
                  <a:srgbClr val="FF0000"/>
                </a:solidFill>
              </a:rPr>
              <a:t>Source of water</a:t>
            </a:r>
          </a:p>
          <a:p>
            <a:pPr>
              <a:buFont typeface="Wingdings" pitchFamily="2" charset="2"/>
              <a:buChar char="Ø"/>
            </a:pPr>
            <a:endParaRPr lang="en-US" sz="3600" dirty="0">
              <a:solidFill>
                <a:srgbClr val="FF0000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en-US" sz="3600" dirty="0"/>
              <a:t> Atmosphere – </a:t>
            </a:r>
            <a:r>
              <a:rPr lang="en-US" sz="3600" dirty="0">
                <a:solidFill>
                  <a:srgbClr val="FF0000"/>
                </a:solidFill>
              </a:rPr>
              <a:t>Deliverer of water</a:t>
            </a:r>
          </a:p>
          <a:p>
            <a:pPr>
              <a:buFont typeface="Wingdings" pitchFamily="2" charset="2"/>
              <a:buChar char="Ø"/>
            </a:pPr>
            <a:endParaRPr lang="en-US" sz="3600" dirty="0">
              <a:solidFill>
                <a:srgbClr val="FF0000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en-US" sz="3600" dirty="0"/>
              <a:t> Land – </a:t>
            </a:r>
            <a:r>
              <a:rPr lang="en-US" sz="3600" dirty="0">
                <a:solidFill>
                  <a:srgbClr val="FF0000"/>
                </a:solidFill>
              </a:rPr>
              <a:t>User of water</a:t>
            </a:r>
          </a:p>
          <a:p>
            <a:pPr>
              <a:buFont typeface="Wingdings" pitchFamily="2" charset="2"/>
              <a:buChar char="Ø"/>
            </a:pPr>
            <a:endParaRPr lang="en-US" sz="3600" dirty="0"/>
          </a:p>
          <a:p>
            <a:pPr algn="ctr"/>
            <a:r>
              <a:rPr lang="en-US" sz="3600" dirty="0">
                <a:solidFill>
                  <a:srgbClr val="00B0F0"/>
                </a:solidFill>
              </a:rPr>
              <a:t>On a global level the hydrologic cycle </a:t>
            </a:r>
          </a:p>
          <a:p>
            <a:pPr algn="ctr"/>
            <a:r>
              <a:rPr lang="en-US" sz="3600" dirty="0">
                <a:solidFill>
                  <a:srgbClr val="00B0F0"/>
                </a:solidFill>
              </a:rPr>
              <a:t>    is a closed system, but on a local </a:t>
            </a:r>
          </a:p>
          <a:p>
            <a:pPr algn="ctr"/>
            <a:r>
              <a:rPr lang="en-US" sz="3600" dirty="0">
                <a:solidFill>
                  <a:srgbClr val="00B0F0"/>
                </a:solidFill>
              </a:rPr>
              <a:t>    level it is an open system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Grp="1" noChangeAspect="1" noChangeArrowheads="1"/>
          </p:cNvPicPr>
          <p:nvPr>
            <p:ph idx="4294967295"/>
          </p:nvPr>
        </p:nvPicPr>
        <p:blipFill>
          <a:blip r:embed="rId2"/>
          <a:srcRect l="5683" t="33672" r="3394" b="10768"/>
          <a:stretch>
            <a:fillRect/>
          </a:stretch>
        </p:blipFill>
        <p:spPr bwMode="auto">
          <a:xfrm>
            <a:off x="228599" y="609600"/>
            <a:ext cx="8866909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4"/>
          <p:cNvSpPr/>
          <p:nvPr/>
        </p:nvSpPr>
        <p:spPr>
          <a:xfrm>
            <a:off x="1828800" y="5562600"/>
            <a:ext cx="4724400" cy="10668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Tidal Flow</a:t>
            </a:r>
          </a:p>
          <a:p>
            <a:pPr algn="ctr"/>
            <a:r>
              <a:rPr lang="en-US" sz="2400" dirty="0"/>
              <a:t>Sea Level rise</a:t>
            </a:r>
          </a:p>
          <a:p>
            <a:pPr algn="ctr"/>
            <a:r>
              <a:rPr lang="en-US" sz="2400" dirty="0"/>
              <a:t>Sea water intrusion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F359511-0E77-45D6-B53A-90678C3339A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667" t="20666" r="17500" b="19333"/>
          <a:stretch/>
        </p:blipFill>
        <p:spPr>
          <a:xfrm>
            <a:off x="533400" y="304799"/>
            <a:ext cx="8382000" cy="6183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14204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Grp="1" noChangeAspect="1" noChangeArrowheads="1"/>
          </p:cNvPicPr>
          <p:nvPr>
            <p:ph idx="4294967295"/>
          </p:nvPr>
        </p:nvPicPr>
        <p:blipFill>
          <a:blip r:embed="rId2"/>
          <a:srcRect l="10418" t="33672" r="10024" b="14135"/>
          <a:stretch>
            <a:fillRect/>
          </a:stretch>
        </p:blipFill>
        <p:spPr bwMode="auto">
          <a:xfrm>
            <a:off x="304800" y="381000"/>
            <a:ext cx="8672052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2" descr="Water cycle and water budge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176644"/>
            <a:ext cx="8305800" cy="641811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>
                <a:solidFill>
                  <a:srgbClr val="FF0000"/>
                </a:solidFill>
              </a:rPr>
              <a:t>PRECIPITATION</a:t>
            </a:r>
          </a:p>
        </p:txBody>
      </p:sp>
      <p:sp>
        <p:nvSpPr>
          <p:cNvPr id="1228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524000"/>
            <a:ext cx="8915400" cy="50292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Char char="q"/>
            </a:pPr>
            <a:r>
              <a:rPr lang="en-US" sz="2800"/>
              <a:t>	</a:t>
            </a:r>
            <a:r>
              <a:rPr lang="en-US" b="1">
                <a:solidFill>
                  <a:srgbClr val="0000CC"/>
                </a:solidFill>
              </a:rPr>
              <a:t>Precipitation is the form of rain, 	snow  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b="1">
                <a:solidFill>
                  <a:srgbClr val="0000CC"/>
                </a:solidFill>
              </a:rPr>
              <a:t>        and hail comes from 	clouds</a:t>
            </a:r>
          </a:p>
          <a:p>
            <a:pPr algn="just" eaLnBrk="1" hangingPunct="1">
              <a:lnSpc>
                <a:spcPct val="80000"/>
              </a:lnSpc>
              <a:buFont typeface="Wingdings" pitchFamily="2" charset="2"/>
              <a:buChar char="q"/>
            </a:pPr>
            <a:r>
              <a:rPr lang="en-US" sz="3600" b="1">
                <a:solidFill>
                  <a:srgbClr val="0000CC"/>
                </a:solidFill>
              </a:rPr>
              <a:t>	When the clouds rise over 	mountain 	ranges, they cool, 	becoming </a:t>
            </a:r>
            <a:r>
              <a:rPr lang="en-US" sz="3600" b="1">
                <a:solidFill>
                  <a:srgbClr val="FF0000"/>
                </a:solidFill>
              </a:rPr>
              <a:t>so saturated with 	water</a:t>
            </a:r>
            <a:r>
              <a:rPr lang="en-US" sz="3600" b="1">
                <a:solidFill>
                  <a:srgbClr val="0000CC"/>
                </a:solidFill>
              </a:rPr>
              <a:t> 	that water begins to fall as rain, 	snow or hail, depending on the 	temperature of the surrounding 	air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97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3213" y="2754313"/>
            <a:ext cx="8535987" cy="3798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6979" name="Text Box 3"/>
          <p:cNvSpPr txBox="1">
            <a:spLocks noChangeArrowheads="1"/>
          </p:cNvSpPr>
          <p:nvPr/>
        </p:nvSpPr>
        <p:spPr bwMode="auto">
          <a:xfrm>
            <a:off x="7375525" y="6272213"/>
            <a:ext cx="1524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rPr>
              <a:t>Figure 13.3</a:t>
            </a:r>
          </a:p>
        </p:txBody>
      </p:sp>
      <p:sp>
        <p:nvSpPr>
          <p:cNvPr id="262148" name="Text Box 4"/>
          <p:cNvSpPr txBox="1">
            <a:spLocks noChangeArrowheads="1"/>
          </p:cNvSpPr>
          <p:nvPr/>
        </p:nvSpPr>
        <p:spPr bwMode="auto">
          <a:xfrm>
            <a:off x="1063625" y="417513"/>
            <a:ext cx="6926263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3264FA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Helvetica" pitchFamily="34" charset="0"/>
                <a:ea typeface="+mn-ea"/>
                <a:cs typeface="+mn-cs"/>
              </a:rPr>
              <a:t>Formation of Rain Shadow Deserts</a:t>
            </a:r>
          </a:p>
        </p:txBody>
      </p:sp>
      <p:sp>
        <p:nvSpPr>
          <p:cNvPr id="126981" name="Text Box 5"/>
          <p:cNvSpPr txBox="1">
            <a:spLocks noChangeArrowheads="1"/>
          </p:cNvSpPr>
          <p:nvPr/>
        </p:nvSpPr>
        <p:spPr bwMode="auto">
          <a:xfrm>
            <a:off x="0" y="3003550"/>
            <a:ext cx="2286000" cy="11874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rPr>
              <a:t>Moisture laden winds come onshore.</a:t>
            </a:r>
          </a:p>
        </p:txBody>
      </p:sp>
    </p:spTree>
    <p:extLst>
      <p:ext uri="{BB962C8B-B14F-4D97-AF65-F5344CB8AC3E}">
        <p14:creationId xmlns:p14="http://schemas.microsoft.com/office/powerpoint/2010/main" val="5857771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00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3213" y="2754313"/>
            <a:ext cx="8535987" cy="3798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8003" name="Text Box 3"/>
          <p:cNvSpPr txBox="1">
            <a:spLocks noChangeArrowheads="1"/>
          </p:cNvSpPr>
          <p:nvPr/>
        </p:nvSpPr>
        <p:spPr bwMode="auto">
          <a:xfrm>
            <a:off x="7375525" y="6272213"/>
            <a:ext cx="1524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rPr>
              <a:t>Figure 13.3</a:t>
            </a:r>
          </a:p>
        </p:txBody>
      </p:sp>
      <p:sp>
        <p:nvSpPr>
          <p:cNvPr id="263172" name="Text Box 4"/>
          <p:cNvSpPr txBox="1">
            <a:spLocks noChangeArrowheads="1"/>
          </p:cNvSpPr>
          <p:nvPr/>
        </p:nvSpPr>
        <p:spPr bwMode="auto">
          <a:xfrm>
            <a:off x="1063625" y="417513"/>
            <a:ext cx="6926263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3264FA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Helvetica" pitchFamily="34" charset="0"/>
                <a:ea typeface="+mn-ea"/>
                <a:cs typeface="+mn-cs"/>
              </a:rPr>
              <a:t>Formation of Rain Shadow Deserts</a:t>
            </a:r>
          </a:p>
        </p:txBody>
      </p:sp>
      <p:sp>
        <p:nvSpPr>
          <p:cNvPr id="128005" name="Text Box 5"/>
          <p:cNvSpPr txBox="1">
            <a:spLocks noChangeArrowheads="1"/>
          </p:cNvSpPr>
          <p:nvPr/>
        </p:nvSpPr>
        <p:spPr bwMode="auto">
          <a:xfrm>
            <a:off x="0" y="3003550"/>
            <a:ext cx="2286000" cy="11874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rPr>
              <a:t>Moisture laden winds come onshore.</a:t>
            </a:r>
          </a:p>
        </p:txBody>
      </p:sp>
      <p:sp>
        <p:nvSpPr>
          <p:cNvPr id="128006" name="Text Box 6"/>
          <p:cNvSpPr txBox="1">
            <a:spLocks noChangeArrowheads="1"/>
          </p:cNvSpPr>
          <p:nvPr/>
        </p:nvSpPr>
        <p:spPr bwMode="auto">
          <a:xfrm>
            <a:off x="2209800" y="1752600"/>
            <a:ext cx="2209800" cy="15525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rPr>
              <a:t>Moist airmass rise and cool, causing precipitation…</a:t>
            </a:r>
          </a:p>
        </p:txBody>
      </p:sp>
    </p:spTree>
    <p:extLst>
      <p:ext uri="{BB962C8B-B14F-4D97-AF65-F5344CB8AC3E}">
        <p14:creationId xmlns:p14="http://schemas.microsoft.com/office/powerpoint/2010/main" val="41597823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3213" y="2754313"/>
            <a:ext cx="8535987" cy="3798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9027" name="Text Box 3"/>
          <p:cNvSpPr txBox="1">
            <a:spLocks noChangeArrowheads="1"/>
          </p:cNvSpPr>
          <p:nvPr/>
        </p:nvSpPr>
        <p:spPr bwMode="auto">
          <a:xfrm>
            <a:off x="7375525" y="6272213"/>
            <a:ext cx="1524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rPr>
              <a:t>Figure 13.3</a:t>
            </a:r>
          </a:p>
        </p:txBody>
      </p:sp>
      <p:sp>
        <p:nvSpPr>
          <p:cNvPr id="264196" name="Text Box 4"/>
          <p:cNvSpPr txBox="1">
            <a:spLocks noChangeArrowheads="1"/>
          </p:cNvSpPr>
          <p:nvPr/>
        </p:nvSpPr>
        <p:spPr bwMode="auto">
          <a:xfrm>
            <a:off x="1063625" y="417513"/>
            <a:ext cx="6926263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3264FA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Helvetica" pitchFamily="34" charset="0"/>
                <a:ea typeface="+mn-ea"/>
                <a:cs typeface="+mn-cs"/>
              </a:rPr>
              <a:t>Formation of Rain Shadow Deserts</a:t>
            </a:r>
          </a:p>
        </p:txBody>
      </p:sp>
      <p:sp>
        <p:nvSpPr>
          <p:cNvPr id="129029" name="Text Box 5"/>
          <p:cNvSpPr txBox="1">
            <a:spLocks noChangeArrowheads="1"/>
          </p:cNvSpPr>
          <p:nvPr/>
        </p:nvSpPr>
        <p:spPr bwMode="auto">
          <a:xfrm>
            <a:off x="0" y="3003550"/>
            <a:ext cx="2286000" cy="11874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rPr>
              <a:t>Moisture laden winds come onshore</a:t>
            </a:r>
          </a:p>
        </p:txBody>
      </p:sp>
      <p:sp>
        <p:nvSpPr>
          <p:cNvPr id="129030" name="Text Box 6"/>
          <p:cNvSpPr txBox="1">
            <a:spLocks noChangeArrowheads="1"/>
          </p:cNvSpPr>
          <p:nvPr/>
        </p:nvSpPr>
        <p:spPr bwMode="auto">
          <a:xfrm>
            <a:off x="2209800" y="1752600"/>
            <a:ext cx="2209800" cy="15525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rPr>
              <a:t>Moist airmass rise and cool, causing precipitation…</a:t>
            </a:r>
          </a:p>
        </p:txBody>
      </p:sp>
      <p:sp>
        <p:nvSpPr>
          <p:cNvPr id="129031" name="Text Box 7"/>
          <p:cNvSpPr txBox="1">
            <a:spLocks noChangeArrowheads="1"/>
          </p:cNvSpPr>
          <p:nvPr/>
        </p:nvSpPr>
        <p:spPr bwMode="auto">
          <a:xfrm>
            <a:off x="4419600" y="1752600"/>
            <a:ext cx="1905000" cy="15525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rPr>
              <a:t>…resulting in a rainy windward slope.</a:t>
            </a:r>
          </a:p>
        </p:txBody>
      </p:sp>
    </p:spTree>
    <p:extLst>
      <p:ext uri="{BB962C8B-B14F-4D97-AF65-F5344CB8AC3E}">
        <p14:creationId xmlns:p14="http://schemas.microsoft.com/office/powerpoint/2010/main" val="15475048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3213" y="2754313"/>
            <a:ext cx="8535987" cy="3798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0051" name="Text Box 3"/>
          <p:cNvSpPr txBox="1">
            <a:spLocks noChangeArrowheads="1"/>
          </p:cNvSpPr>
          <p:nvPr/>
        </p:nvSpPr>
        <p:spPr bwMode="auto">
          <a:xfrm>
            <a:off x="7375525" y="6272213"/>
            <a:ext cx="1524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rPr>
              <a:t>Figure 13.3</a:t>
            </a:r>
          </a:p>
        </p:txBody>
      </p:sp>
      <p:sp>
        <p:nvSpPr>
          <p:cNvPr id="265220" name="Text Box 4"/>
          <p:cNvSpPr txBox="1">
            <a:spLocks noChangeArrowheads="1"/>
          </p:cNvSpPr>
          <p:nvPr/>
        </p:nvSpPr>
        <p:spPr bwMode="auto">
          <a:xfrm>
            <a:off x="1063625" y="417513"/>
            <a:ext cx="6926263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3264FA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Helvetica" pitchFamily="34" charset="0"/>
                <a:ea typeface="+mn-ea"/>
                <a:cs typeface="+mn-cs"/>
              </a:rPr>
              <a:t>Formation of Rain Shadow Deserts</a:t>
            </a:r>
          </a:p>
        </p:txBody>
      </p:sp>
      <p:sp>
        <p:nvSpPr>
          <p:cNvPr id="130053" name="Text Box 5"/>
          <p:cNvSpPr txBox="1">
            <a:spLocks noChangeArrowheads="1"/>
          </p:cNvSpPr>
          <p:nvPr/>
        </p:nvSpPr>
        <p:spPr bwMode="auto">
          <a:xfrm>
            <a:off x="0" y="3003550"/>
            <a:ext cx="2286000" cy="11874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rPr>
              <a:t>Moisture laden winds come onshore</a:t>
            </a:r>
          </a:p>
        </p:txBody>
      </p:sp>
      <p:sp>
        <p:nvSpPr>
          <p:cNvPr id="130054" name="Text Box 6"/>
          <p:cNvSpPr txBox="1">
            <a:spLocks noChangeArrowheads="1"/>
          </p:cNvSpPr>
          <p:nvPr/>
        </p:nvSpPr>
        <p:spPr bwMode="auto">
          <a:xfrm>
            <a:off x="2209800" y="1752600"/>
            <a:ext cx="2209800" cy="15525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rPr>
              <a:t>Moist airmass rise and cool, causing precipitation…</a:t>
            </a:r>
          </a:p>
        </p:txBody>
      </p:sp>
      <p:sp>
        <p:nvSpPr>
          <p:cNvPr id="130055" name="Text Box 7"/>
          <p:cNvSpPr txBox="1">
            <a:spLocks noChangeArrowheads="1"/>
          </p:cNvSpPr>
          <p:nvPr/>
        </p:nvSpPr>
        <p:spPr bwMode="auto">
          <a:xfrm>
            <a:off x="4419600" y="1752600"/>
            <a:ext cx="1905000" cy="15525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rPr>
              <a:t>…resulting in a rainy windward slope</a:t>
            </a:r>
          </a:p>
        </p:txBody>
      </p:sp>
      <p:sp>
        <p:nvSpPr>
          <p:cNvPr id="130056" name="Text Box 8"/>
          <p:cNvSpPr txBox="1">
            <a:spLocks noChangeArrowheads="1"/>
          </p:cNvSpPr>
          <p:nvPr/>
        </p:nvSpPr>
        <p:spPr bwMode="auto">
          <a:xfrm>
            <a:off x="6324600" y="1524000"/>
            <a:ext cx="2514600" cy="19177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rPr>
              <a:t>Moisture-depleted airmass sink and warm, reducing relative humidity…</a:t>
            </a:r>
          </a:p>
        </p:txBody>
      </p:sp>
    </p:spTree>
    <p:extLst>
      <p:ext uri="{BB962C8B-B14F-4D97-AF65-F5344CB8AC3E}">
        <p14:creationId xmlns:p14="http://schemas.microsoft.com/office/powerpoint/2010/main" val="22835300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3213" y="2754313"/>
            <a:ext cx="8535987" cy="3798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1075" name="Text Box 3"/>
          <p:cNvSpPr txBox="1">
            <a:spLocks noChangeArrowheads="1"/>
          </p:cNvSpPr>
          <p:nvPr/>
        </p:nvSpPr>
        <p:spPr bwMode="auto">
          <a:xfrm>
            <a:off x="7375525" y="6272213"/>
            <a:ext cx="1524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rPr>
              <a:t>Figure 13.3</a:t>
            </a:r>
          </a:p>
        </p:txBody>
      </p:sp>
      <p:sp>
        <p:nvSpPr>
          <p:cNvPr id="266244" name="Text Box 4"/>
          <p:cNvSpPr txBox="1">
            <a:spLocks noChangeArrowheads="1"/>
          </p:cNvSpPr>
          <p:nvPr/>
        </p:nvSpPr>
        <p:spPr bwMode="auto">
          <a:xfrm>
            <a:off x="1063625" y="417513"/>
            <a:ext cx="6926263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3264FA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Helvetica" pitchFamily="34" charset="0"/>
                <a:ea typeface="+mn-ea"/>
                <a:cs typeface="+mn-cs"/>
              </a:rPr>
              <a:t>Formation of Rain Shadow Deserts</a:t>
            </a:r>
          </a:p>
        </p:txBody>
      </p:sp>
      <p:sp>
        <p:nvSpPr>
          <p:cNvPr id="131077" name="Text Box 5"/>
          <p:cNvSpPr txBox="1">
            <a:spLocks noChangeArrowheads="1"/>
          </p:cNvSpPr>
          <p:nvPr/>
        </p:nvSpPr>
        <p:spPr bwMode="auto">
          <a:xfrm>
            <a:off x="0" y="3003550"/>
            <a:ext cx="2286000" cy="11874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rPr>
              <a:t>Moisture laden winds come onshore</a:t>
            </a:r>
          </a:p>
        </p:txBody>
      </p:sp>
      <p:sp>
        <p:nvSpPr>
          <p:cNvPr id="131078" name="Text Box 6"/>
          <p:cNvSpPr txBox="1">
            <a:spLocks noChangeArrowheads="1"/>
          </p:cNvSpPr>
          <p:nvPr/>
        </p:nvSpPr>
        <p:spPr bwMode="auto">
          <a:xfrm>
            <a:off x="2209800" y="1752600"/>
            <a:ext cx="2209800" cy="15525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rPr>
              <a:t>Moist airmass rise and cool, causing precipitation…</a:t>
            </a:r>
          </a:p>
        </p:txBody>
      </p:sp>
      <p:sp>
        <p:nvSpPr>
          <p:cNvPr id="131079" name="Text Box 7"/>
          <p:cNvSpPr txBox="1">
            <a:spLocks noChangeArrowheads="1"/>
          </p:cNvSpPr>
          <p:nvPr/>
        </p:nvSpPr>
        <p:spPr bwMode="auto">
          <a:xfrm>
            <a:off x="4419600" y="1752600"/>
            <a:ext cx="1905000" cy="15525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rPr>
              <a:t>…resulting in a rainy windward slope</a:t>
            </a:r>
          </a:p>
        </p:txBody>
      </p:sp>
      <p:sp>
        <p:nvSpPr>
          <p:cNvPr id="131080" name="Text Box 8"/>
          <p:cNvSpPr txBox="1">
            <a:spLocks noChangeArrowheads="1"/>
          </p:cNvSpPr>
          <p:nvPr/>
        </p:nvSpPr>
        <p:spPr bwMode="auto">
          <a:xfrm>
            <a:off x="6324600" y="1524000"/>
            <a:ext cx="2514600" cy="19177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rPr>
              <a:t>Moisture-depleted airmass sink and warm, reducing relative humidity…</a:t>
            </a:r>
          </a:p>
        </p:txBody>
      </p:sp>
      <p:sp>
        <p:nvSpPr>
          <p:cNvPr id="131081" name="Rectangle 9"/>
          <p:cNvSpPr>
            <a:spLocks noChangeArrowheads="1"/>
          </p:cNvSpPr>
          <p:nvPr/>
        </p:nvSpPr>
        <p:spPr bwMode="auto">
          <a:xfrm>
            <a:off x="7772400" y="5181600"/>
            <a:ext cx="609600" cy="7620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66250" name="Text Box 10"/>
          <p:cNvSpPr txBox="1">
            <a:spLocks noChangeArrowheads="1"/>
          </p:cNvSpPr>
          <p:nvPr/>
        </p:nvSpPr>
        <p:spPr bwMode="auto">
          <a:xfrm>
            <a:off x="4495800" y="4984750"/>
            <a:ext cx="441960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rPr>
              <a:t>…forming a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Helvetica" pitchFamily="34" charset="0"/>
                <a:ea typeface="+mn-ea"/>
                <a:cs typeface="+mn-cs"/>
              </a:rPr>
              <a:t>rain shadow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rPr>
              <a:t> on the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rPr>
              <a:t> leeward side of the mountains.</a:t>
            </a:r>
          </a:p>
        </p:txBody>
      </p:sp>
    </p:spTree>
    <p:extLst>
      <p:ext uri="{BB962C8B-B14F-4D97-AF65-F5344CB8AC3E}">
        <p14:creationId xmlns:p14="http://schemas.microsoft.com/office/powerpoint/2010/main" val="120900443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098" name="Picture 2" descr="Attapady_ISOHYETAL"/>
          <p:cNvPicPr>
            <a:picLocks noChangeAspect="1" noChangeArrowheads="1"/>
          </p:cNvPicPr>
          <p:nvPr/>
        </p:nvPicPr>
        <p:blipFill>
          <a:blip r:embed="rId2"/>
          <a:srcRect l="24828" t="2861" r="25696" b="5605"/>
          <a:stretch>
            <a:fillRect/>
          </a:stretch>
        </p:blipFill>
        <p:spPr bwMode="auto">
          <a:xfrm>
            <a:off x="1638300" y="0"/>
            <a:ext cx="5922963" cy="6858000"/>
          </a:xfrm>
          <a:prstGeom prst="rect">
            <a:avLst/>
          </a:prstGeom>
          <a:noFill/>
          <a:ln w="9525">
            <a:solidFill>
              <a:srgbClr val="FA0001"/>
            </a:solidFill>
            <a:miter lim="800000"/>
            <a:headEnd/>
            <a:tailEnd/>
          </a:ln>
        </p:spPr>
      </p:pic>
      <p:sp>
        <p:nvSpPr>
          <p:cNvPr id="132099" name="Text Box 3"/>
          <p:cNvSpPr txBox="1">
            <a:spLocks noChangeArrowheads="1"/>
          </p:cNvSpPr>
          <p:nvPr/>
        </p:nvSpPr>
        <p:spPr bwMode="auto">
          <a:xfrm>
            <a:off x="2286000" y="6045200"/>
            <a:ext cx="274320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1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After CWRDM</a:t>
            </a:r>
          </a:p>
        </p:txBody>
      </p:sp>
      <p:sp>
        <p:nvSpPr>
          <p:cNvPr id="132100" name="Text Box 4"/>
          <p:cNvSpPr txBox="1">
            <a:spLocks noChangeArrowheads="1"/>
          </p:cNvSpPr>
          <p:nvPr/>
        </p:nvSpPr>
        <p:spPr bwMode="auto">
          <a:xfrm>
            <a:off x="6324600" y="754063"/>
            <a:ext cx="304800" cy="366712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2101" name="Text Box 5"/>
          <p:cNvSpPr txBox="1">
            <a:spLocks noChangeArrowheads="1"/>
          </p:cNvSpPr>
          <p:nvPr/>
        </p:nvSpPr>
        <p:spPr bwMode="auto">
          <a:xfrm>
            <a:off x="6324600" y="609600"/>
            <a:ext cx="457200" cy="366713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92933861"/>
      </p:ext>
    </p:ext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>
                <a:solidFill>
                  <a:srgbClr val="FF0000"/>
                </a:solidFill>
              </a:rPr>
              <a:t>EVAPORATION</a:t>
            </a:r>
          </a:p>
        </p:txBody>
      </p:sp>
      <p:sp>
        <p:nvSpPr>
          <p:cNvPr id="1198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just" eaLnBrk="1" hangingPunct="1">
              <a:buFontTx/>
              <a:buNone/>
            </a:pPr>
            <a:br>
              <a:rPr lang="en-US"/>
            </a:br>
            <a:r>
              <a:rPr lang="en-US" sz="3600" b="1">
                <a:solidFill>
                  <a:srgbClr val="0000CC"/>
                </a:solidFill>
              </a:rPr>
              <a:t>As water is heated by the sun, its surface </a:t>
            </a:r>
            <a:r>
              <a:rPr lang="en-US" sz="3600" b="1">
                <a:solidFill>
                  <a:srgbClr val="FF0000"/>
                </a:solidFill>
              </a:rPr>
              <a:t>molecules</a:t>
            </a:r>
            <a:r>
              <a:rPr lang="en-US" sz="3600" b="1">
                <a:solidFill>
                  <a:srgbClr val="0000CC"/>
                </a:solidFill>
              </a:rPr>
              <a:t> become sufficiently </a:t>
            </a:r>
            <a:r>
              <a:rPr lang="en-US" sz="3600" b="1">
                <a:solidFill>
                  <a:srgbClr val="FF0000"/>
                </a:solidFill>
              </a:rPr>
              <a:t>energized</a:t>
            </a:r>
            <a:r>
              <a:rPr lang="en-US" sz="3600" b="1">
                <a:solidFill>
                  <a:srgbClr val="0000CC"/>
                </a:solidFill>
              </a:rPr>
              <a:t> to </a:t>
            </a:r>
            <a:r>
              <a:rPr lang="en-US" sz="3600" b="1">
                <a:solidFill>
                  <a:srgbClr val="FF0000"/>
                </a:solidFill>
              </a:rPr>
              <a:t>break</a:t>
            </a:r>
            <a:r>
              <a:rPr lang="en-US" sz="3600" b="1">
                <a:solidFill>
                  <a:srgbClr val="0000CC"/>
                </a:solidFill>
              </a:rPr>
              <a:t> the </a:t>
            </a:r>
            <a:r>
              <a:rPr lang="en-US" sz="3600" b="1">
                <a:solidFill>
                  <a:srgbClr val="FF0000"/>
                </a:solidFill>
              </a:rPr>
              <a:t>attractive force binding them</a:t>
            </a:r>
            <a:r>
              <a:rPr lang="en-US" sz="3600" b="1">
                <a:solidFill>
                  <a:srgbClr val="0000CC"/>
                </a:solidFill>
              </a:rPr>
              <a:t> together, and then </a:t>
            </a:r>
            <a:r>
              <a:rPr lang="en-US" sz="3600" b="1" i="1">
                <a:solidFill>
                  <a:srgbClr val="FF0000"/>
                </a:solidFill>
              </a:rPr>
              <a:t>evaporate</a:t>
            </a:r>
            <a:r>
              <a:rPr lang="en-US" sz="3600" b="1">
                <a:solidFill>
                  <a:srgbClr val="0000CC"/>
                </a:solidFill>
              </a:rPr>
              <a:t> and rise as invisible vapour in the atmosphere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Grp="1" noChangeAspect="1" noChangeArrowheads="1"/>
          </p:cNvPicPr>
          <p:nvPr>
            <p:ph idx="4294967295"/>
          </p:nvPr>
        </p:nvPicPr>
        <p:blipFill>
          <a:blip r:embed="rId2"/>
          <a:srcRect l="10418" t="16836" r="36543" b="14135"/>
          <a:stretch>
            <a:fillRect/>
          </a:stretch>
        </p:blipFill>
        <p:spPr bwMode="auto">
          <a:xfrm>
            <a:off x="304800" y="304800"/>
            <a:ext cx="8534400" cy="624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Grp="1" noChangeAspect="1" noChangeArrowheads="1"/>
          </p:cNvPicPr>
          <p:nvPr>
            <p:ph idx="4294967295"/>
          </p:nvPr>
        </p:nvPicPr>
        <p:blipFill>
          <a:blip r:embed="rId2"/>
          <a:srcRect l="11365" t="18430" r="36543" b="17503"/>
          <a:stretch>
            <a:fillRect/>
          </a:stretch>
        </p:blipFill>
        <p:spPr bwMode="auto">
          <a:xfrm>
            <a:off x="381000" y="457200"/>
            <a:ext cx="8534400" cy="59048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>
                <a:solidFill>
                  <a:srgbClr val="FF0000"/>
                </a:solidFill>
              </a:rPr>
              <a:t>TRANSPIRATION</a:t>
            </a:r>
          </a:p>
        </p:txBody>
      </p:sp>
      <p:sp>
        <p:nvSpPr>
          <p:cNvPr id="1208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953000"/>
          </a:xfrm>
        </p:spPr>
        <p:txBody>
          <a:bodyPr/>
          <a:lstStyle/>
          <a:p>
            <a:pPr algn="just" eaLnBrk="1" hangingPunct="1">
              <a:buFont typeface="Wingdings" pitchFamily="2" charset="2"/>
              <a:buBlip>
                <a:blip r:embed="rId2"/>
              </a:buBlip>
            </a:pPr>
            <a:r>
              <a:rPr lang="en-US"/>
              <a:t>	</a:t>
            </a:r>
            <a:r>
              <a:rPr lang="en-US" sz="3600" b="1">
                <a:solidFill>
                  <a:srgbClr val="0000CC"/>
                </a:solidFill>
              </a:rPr>
              <a:t>Water vapour is also emitted 	from 	plant leaves by a 	process called 	transpiration</a:t>
            </a:r>
          </a:p>
          <a:p>
            <a:pPr algn="just" eaLnBrk="1" hangingPunct="1">
              <a:buFont typeface="Wingdings" pitchFamily="2" charset="2"/>
              <a:buNone/>
            </a:pPr>
            <a:endParaRPr lang="en-US" sz="3600" b="1">
              <a:solidFill>
                <a:srgbClr val="0000CC"/>
              </a:solidFill>
            </a:endParaRPr>
          </a:p>
          <a:p>
            <a:pPr algn="just" eaLnBrk="1" hangingPunct="1">
              <a:buFont typeface="Wingdings" pitchFamily="2" charset="2"/>
              <a:buBlip>
                <a:blip r:embed="rId2"/>
              </a:buBlip>
            </a:pPr>
            <a:r>
              <a:rPr lang="en-US" sz="3600" b="1">
                <a:solidFill>
                  <a:srgbClr val="0000CC"/>
                </a:solidFill>
              </a:rPr>
              <a:t>	Every day an actively growing 	plant </a:t>
            </a:r>
            <a:r>
              <a:rPr lang="en-US" sz="3600" b="1" i="1">
                <a:solidFill>
                  <a:srgbClr val="0000CC"/>
                </a:solidFill>
              </a:rPr>
              <a:t>transpires</a:t>
            </a:r>
            <a:r>
              <a:rPr lang="en-US" sz="3600" b="1">
                <a:solidFill>
                  <a:srgbClr val="0000CC"/>
                </a:solidFill>
              </a:rPr>
              <a:t> 5 to 10 times as 	much water as it can hold at 	once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Grp="1" noChangeAspect="1" noChangeArrowheads="1"/>
          </p:cNvPicPr>
          <p:nvPr>
            <p:ph idx="4294967295"/>
          </p:nvPr>
        </p:nvPicPr>
        <p:blipFill>
          <a:blip r:embed="rId2"/>
          <a:srcRect l="11365" t="16836" r="36543" b="15819"/>
          <a:stretch>
            <a:fillRect/>
          </a:stretch>
        </p:blipFill>
        <p:spPr bwMode="auto">
          <a:xfrm>
            <a:off x="277386" y="228600"/>
            <a:ext cx="8589227" cy="624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>
                <a:solidFill>
                  <a:srgbClr val="FF0000"/>
                </a:solidFill>
              </a:rPr>
              <a:t>CONDENSATION</a:t>
            </a:r>
          </a:p>
        </p:txBody>
      </p:sp>
      <p:sp>
        <p:nvSpPr>
          <p:cNvPr id="1218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953000"/>
          </a:xfrm>
        </p:spPr>
        <p:txBody>
          <a:bodyPr/>
          <a:lstStyle/>
          <a:p>
            <a:pPr algn="just" eaLnBrk="1" hangingPunct="1">
              <a:buFont typeface="Wingdings" pitchFamily="2" charset="2"/>
              <a:buBlip>
                <a:blip r:embed="rId2"/>
              </a:buBlip>
            </a:pPr>
            <a:r>
              <a:rPr lang="en-US" sz="2800"/>
              <a:t>	</a:t>
            </a:r>
            <a:r>
              <a:rPr lang="en-US" b="1">
                <a:solidFill>
                  <a:srgbClr val="0000CC"/>
                </a:solidFill>
              </a:rPr>
              <a:t>As water vapour rises, it cools 	and 	eventually </a:t>
            </a:r>
            <a:r>
              <a:rPr lang="en-US" b="1" i="1">
                <a:solidFill>
                  <a:srgbClr val="0000CC"/>
                </a:solidFill>
              </a:rPr>
              <a:t>condenses</a:t>
            </a:r>
            <a:r>
              <a:rPr lang="en-US" b="1">
                <a:solidFill>
                  <a:srgbClr val="0000CC"/>
                </a:solidFill>
              </a:rPr>
              <a:t>, 	usually on 	</a:t>
            </a:r>
            <a:r>
              <a:rPr lang="en-US" b="1">
                <a:solidFill>
                  <a:srgbClr val="FF0000"/>
                </a:solidFill>
              </a:rPr>
              <a:t>tiny particles of dust</a:t>
            </a:r>
            <a:r>
              <a:rPr lang="en-US" b="1">
                <a:solidFill>
                  <a:srgbClr val="0000CC"/>
                </a:solidFill>
              </a:rPr>
              <a:t> in the air.  	These tiny 	particles then </a:t>
            </a:r>
            <a:r>
              <a:rPr lang="en-US" b="1">
                <a:solidFill>
                  <a:srgbClr val="FF0000"/>
                </a:solidFill>
              </a:rPr>
              <a:t>collate 	</a:t>
            </a:r>
            <a:r>
              <a:rPr lang="en-US" b="1">
                <a:solidFill>
                  <a:srgbClr val="0000CC"/>
                </a:solidFill>
              </a:rPr>
              <a:t>and 	form clouds</a:t>
            </a:r>
          </a:p>
          <a:p>
            <a:pPr algn="just" eaLnBrk="1" hangingPunct="1">
              <a:buFont typeface="Wingdings" pitchFamily="2" charset="2"/>
              <a:buBlip>
                <a:blip r:embed="rId2"/>
              </a:buBlip>
            </a:pPr>
            <a:r>
              <a:rPr lang="en-US" b="1">
                <a:solidFill>
                  <a:srgbClr val="0000CC"/>
                </a:solidFill>
              </a:rPr>
              <a:t>	</a:t>
            </a:r>
            <a:r>
              <a:rPr lang="en-US" b="1"/>
              <a:t>When it condenses it becomes a 	liquid again </a:t>
            </a:r>
            <a:r>
              <a:rPr lang="en-US" b="1">
                <a:solidFill>
                  <a:srgbClr val="FF0000"/>
                </a:solidFill>
              </a:rPr>
              <a:t>(rain)</a:t>
            </a:r>
            <a:r>
              <a:rPr lang="en-US" b="1"/>
              <a:t> or turns directly 	into 	a solid </a:t>
            </a:r>
            <a:r>
              <a:rPr lang="en-US" b="1">
                <a:solidFill>
                  <a:srgbClr val="FF0000"/>
                </a:solidFill>
              </a:rPr>
              <a:t>(ice, hail or snow)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>
                <a:solidFill>
                  <a:srgbClr val="FF0000"/>
                </a:solidFill>
              </a:rPr>
              <a:t>RUNOFF</a:t>
            </a:r>
          </a:p>
        </p:txBody>
      </p:sp>
      <p:sp>
        <p:nvSpPr>
          <p:cNvPr id="1239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5029200"/>
          </a:xfrm>
        </p:spPr>
        <p:txBody>
          <a:bodyPr/>
          <a:lstStyle/>
          <a:p>
            <a:pPr eaLnBrk="1" hangingPunct="1">
              <a:buFont typeface="Wingdings" pitchFamily="2" charset="2"/>
              <a:buBlip>
                <a:blip r:embed="rId2"/>
              </a:buBlip>
            </a:pPr>
            <a:r>
              <a:rPr lang="en-US"/>
              <a:t>	</a:t>
            </a:r>
            <a:r>
              <a:rPr lang="en-US" sz="3600" b="1">
                <a:solidFill>
                  <a:srgbClr val="0000CC"/>
                </a:solidFill>
              </a:rPr>
              <a:t>Excessive rain or snowmelt can 	produce </a:t>
            </a:r>
            <a:r>
              <a:rPr lang="en-US" sz="3600" b="1">
                <a:solidFill>
                  <a:srgbClr val="FF0000"/>
                </a:solidFill>
              </a:rPr>
              <a:t>overland flow</a:t>
            </a:r>
            <a:r>
              <a:rPr lang="en-US" sz="3600" b="1">
                <a:solidFill>
                  <a:srgbClr val="0000CC"/>
                </a:solidFill>
              </a:rPr>
              <a:t> to creeks 	and ditches</a:t>
            </a:r>
          </a:p>
          <a:p>
            <a:pPr eaLnBrk="1" hangingPunct="1">
              <a:buFont typeface="Wingdings" pitchFamily="2" charset="2"/>
              <a:buNone/>
            </a:pPr>
            <a:endParaRPr lang="en-US" sz="3600" b="1">
              <a:solidFill>
                <a:srgbClr val="0000CC"/>
              </a:solidFill>
            </a:endParaRPr>
          </a:p>
          <a:p>
            <a:pPr eaLnBrk="1" hangingPunct="1">
              <a:buFont typeface="Wingdings" pitchFamily="2" charset="2"/>
              <a:buBlip>
                <a:blip r:embed="rId2"/>
              </a:buBlip>
            </a:pPr>
            <a:r>
              <a:rPr lang="en-US" sz="3600" b="1">
                <a:solidFill>
                  <a:srgbClr val="0000CC"/>
                </a:solidFill>
              </a:rPr>
              <a:t> 	Runoff is </a:t>
            </a:r>
            <a:r>
              <a:rPr lang="en-US" sz="3600" b="1">
                <a:solidFill>
                  <a:srgbClr val="FF0000"/>
                </a:solidFill>
              </a:rPr>
              <a:t>visible flow of water</a:t>
            </a:r>
            <a:r>
              <a:rPr lang="en-US" sz="3600" b="1">
                <a:solidFill>
                  <a:srgbClr val="0000CC"/>
                </a:solidFill>
              </a:rPr>
              <a:t> in 	rivers, creeks and lakes as the 	water stored in the basin drains 	out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274638"/>
            <a:ext cx="8763000" cy="1143000"/>
          </a:xfrm>
        </p:spPr>
        <p:txBody>
          <a:bodyPr/>
          <a:lstStyle/>
          <a:p>
            <a:pPr eaLnBrk="1" hangingPunct="1"/>
            <a:r>
              <a:rPr lang="en-US" sz="4000" b="1" dirty="0">
                <a:solidFill>
                  <a:srgbClr val="C00000"/>
                </a:solidFill>
              </a:rPr>
              <a:t>PERCOLATION AND INFILTRATION</a:t>
            </a:r>
          </a:p>
        </p:txBody>
      </p:sp>
      <p:sp>
        <p:nvSpPr>
          <p:cNvPr id="1249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just" eaLnBrk="1" hangingPunct="1">
              <a:buFontTx/>
              <a:buNone/>
            </a:pPr>
            <a:r>
              <a:rPr lang="en-US"/>
              <a:t>	</a:t>
            </a:r>
            <a:r>
              <a:rPr lang="en-US" sz="3600" b="1">
                <a:solidFill>
                  <a:srgbClr val="0000CC"/>
                </a:solidFill>
              </a:rPr>
              <a:t>Some of the precipitation and snow melt </a:t>
            </a:r>
            <a:r>
              <a:rPr lang="en-US" sz="3600" b="1">
                <a:solidFill>
                  <a:srgbClr val="FF0000"/>
                </a:solidFill>
              </a:rPr>
              <a:t>moves downwards</a:t>
            </a:r>
            <a:r>
              <a:rPr lang="en-US" sz="3600" b="1">
                <a:solidFill>
                  <a:srgbClr val="0000CC"/>
                </a:solidFill>
              </a:rPr>
              <a:t>, </a:t>
            </a:r>
            <a:r>
              <a:rPr lang="en-US" sz="3600" b="1" i="1">
                <a:solidFill>
                  <a:srgbClr val="FF0000"/>
                </a:solidFill>
              </a:rPr>
              <a:t>percolates</a:t>
            </a:r>
            <a:r>
              <a:rPr lang="en-US" sz="3600" b="1">
                <a:solidFill>
                  <a:srgbClr val="0000CC"/>
                </a:solidFill>
              </a:rPr>
              <a:t> or </a:t>
            </a:r>
            <a:r>
              <a:rPr lang="en-US" sz="3600" b="1">
                <a:solidFill>
                  <a:srgbClr val="FF0000"/>
                </a:solidFill>
              </a:rPr>
              <a:t>infiltrates</a:t>
            </a:r>
            <a:r>
              <a:rPr lang="en-US" sz="3600" b="1">
                <a:solidFill>
                  <a:srgbClr val="0000CC"/>
                </a:solidFill>
              </a:rPr>
              <a:t> through cracks, joints and pores in soil and rocks until it reaches the water table where it becomes ground water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4294967295"/>
          </p:nvPr>
        </p:nvPicPr>
        <p:blipFill>
          <a:blip r:embed="rId2"/>
          <a:srcRect l="20837" t="23571" r="46961" b="30971"/>
          <a:stretch>
            <a:fillRect/>
          </a:stretch>
        </p:blipFill>
        <p:spPr bwMode="auto">
          <a:xfrm>
            <a:off x="1066800" y="533400"/>
            <a:ext cx="7315200" cy="58091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idx="4294967295"/>
          </p:nvPr>
        </p:nvPicPr>
        <p:blipFill>
          <a:blip r:embed="rId2"/>
          <a:srcRect l="20837" t="23571" r="44120" b="25921"/>
          <a:stretch>
            <a:fillRect/>
          </a:stretch>
        </p:blipFill>
        <p:spPr bwMode="auto">
          <a:xfrm>
            <a:off x="609600" y="304800"/>
            <a:ext cx="7772400" cy="63019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Grp="1" noChangeAspect="1" noChangeArrowheads="1"/>
          </p:cNvPicPr>
          <p:nvPr>
            <p:ph idx="4294967295"/>
          </p:nvPr>
        </p:nvPicPr>
        <p:blipFill rotWithShape="1">
          <a:blip r:embed="rId2"/>
          <a:srcRect l="11569" t="15423" r="61438" b="12182"/>
          <a:stretch/>
        </p:blipFill>
        <p:spPr bwMode="auto">
          <a:xfrm>
            <a:off x="228600" y="209884"/>
            <a:ext cx="4267200" cy="6438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972BEB5-87EF-4E9B-B20F-E1710ECF4A0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0833" t="11356" r="22501" b="10117"/>
          <a:stretch/>
        </p:blipFill>
        <p:spPr>
          <a:xfrm>
            <a:off x="4648200" y="1066800"/>
            <a:ext cx="4267200" cy="4876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130</TotalTime>
  <Words>573</Words>
  <Application>Microsoft Office PowerPoint</Application>
  <PresentationFormat>On-screen Show (4:3)</PresentationFormat>
  <Paragraphs>77</Paragraphs>
  <Slides>29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29</vt:i4>
      </vt:variant>
    </vt:vector>
  </HeadingPairs>
  <TitlesOfParts>
    <vt:vector size="36" baseType="lpstr">
      <vt:lpstr>Arial</vt:lpstr>
      <vt:lpstr>Calibri</vt:lpstr>
      <vt:lpstr>Helvetica</vt:lpstr>
      <vt:lpstr>Times New Roman</vt:lpstr>
      <vt:lpstr>Wingdings</vt:lpstr>
      <vt:lpstr>Office Theme</vt:lpstr>
      <vt:lpstr>Default Design</vt:lpstr>
      <vt:lpstr>THE HYDROLOGIC CYCLE</vt:lpstr>
      <vt:lpstr>THE HYDROLOGIC CYCLE</vt:lpstr>
      <vt:lpstr>THE HYDROLOGIC CYCLE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PRECIPITATION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EVAPORATION</vt:lpstr>
      <vt:lpstr>PowerPoint Presentation</vt:lpstr>
      <vt:lpstr>PowerPoint Presentation</vt:lpstr>
      <vt:lpstr>TRANSPIRATION</vt:lpstr>
      <vt:lpstr>PowerPoint Presentation</vt:lpstr>
      <vt:lpstr>CONDENSATION</vt:lpstr>
      <vt:lpstr>RUNOFF</vt:lpstr>
      <vt:lpstr>PERCOLATION AND INFILTRATION</vt:lpstr>
      <vt:lpstr>PowerPoint Presentation</vt:lpstr>
      <vt:lpstr>PowerPoint Presentation</vt:lpstr>
      <vt:lpstr>PowerPoint Presentation</vt:lpstr>
    </vt:vector>
  </TitlesOfParts>
  <Company>office2007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HYDROLOGIC CYCLE</dc:title>
  <dc:creator>user</dc:creator>
  <cp:lastModifiedBy>Rajesh Reghunath</cp:lastModifiedBy>
  <cp:revision>9</cp:revision>
  <dcterms:created xsi:type="dcterms:W3CDTF">2020-04-17T06:35:45Z</dcterms:created>
  <dcterms:modified xsi:type="dcterms:W3CDTF">2021-04-04T16:36:25Z</dcterms:modified>
</cp:coreProperties>
</file>