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66FF"/>
    <a:srgbClr val="EFBE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03B2B2-827D-4A22-B44E-BB0AB147854B}" type="datetimeFigureOut">
              <a:rPr lang="en-US" smtClean="0"/>
              <a:pPr/>
              <a:t>17-Jun-20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3B2B2-827D-4A22-B44E-BB0AB147854B}" type="datetimeFigureOut">
              <a:rPr lang="en-US" smtClean="0"/>
              <a:pPr/>
              <a:t>17-Jun-20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03B2B2-827D-4A22-B44E-BB0AB147854B}" type="datetimeFigureOut">
              <a:rPr lang="en-US" smtClean="0"/>
              <a:pPr/>
              <a:t>17-Jun-20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03B2B2-827D-4A22-B44E-BB0AB147854B}" type="datetimeFigureOut">
              <a:rPr lang="en-US" smtClean="0"/>
              <a:pPr/>
              <a:t>17-Jun-20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03B2B2-827D-4A22-B44E-BB0AB147854B}" type="datetimeFigureOut">
              <a:rPr lang="en-US" smtClean="0"/>
              <a:pPr/>
              <a:t>17-Jun-20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03B2B2-827D-4A22-B44E-BB0AB147854B}" type="datetimeFigureOut">
              <a:rPr lang="en-US" smtClean="0"/>
              <a:pPr/>
              <a:t>17-Jun-20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3B2B2-827D-4A22-B44E-BB0AB147854B}" type="datetimeFigureOut">
              <a:rPr lang="en-US" smtClean="0"/>
              <a:pPr/>
              <a:t>17-Jun-20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3B2B2-827D-4A22-B44E-BB0AB147854B}" type="datetimeFigureOut">
              <a:rPr lang="en-US" smtClean="0"/>
              <a:pPr/>
              <a:t>17-Jun-20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3B2B2-827D-4A22-B44E-BB0AB147854B}" type="datetimeFigureOut">
              <a:rPr lang="en-US" smtClean="0"/>
              <a:pPr/>
              <a:t>17-Jun-20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3B2B2-827D-4A22-B44E-BB0AB147854B}" type="datetimeFigureOut">
              <a:rPr lang="en-US" smtClean="0"/>
              <a:pPr/>
              <a:t>17-Jun-20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3B2B2-827D-4A22-B44E-BB0AB147854B}" type="datetimeFigureOut">
              <a:rPr lang="en-US" smtClean="0"/>
              <a:pPr/>
              <a:t>17-Jun-20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6E34D-CBE4-4039-80D0-33DF3EC6DE7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03B2B2-827D-4A22-B44E-BB0AB147854B}" type="datetimeFigureOut">
              <a:rPr lang="en-US" smtClean="0"/>
              <a:pPr/>
              <a:t>17-Jun-20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6E34D-CBE4-4039-80D0-33DF3EC6DE7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2133600"/>
          </a:xfrm>
        </p:spPr>
        <p:txBody>
          <a:bodyPr>
            <a:normAutofit/>
          </a:bodyPr>
          <a:lstStyle/>
          <a:p>
            <a:r>
              <a:rPr lang="en-US" sz="4800" b="1" dirty="0" smtClean="0">
                <a:solidFill>
                  <a:srgbClr val="00B0F0"/>
                </a:solidFill>
                <a:latin typeface="Adobe Garamond Pro Bold" pitchFamily="18" charset="0"/>
              </a:rPr>
              <a:t>CONJUNCTIVE USE Of  </a:t>
            </a:r>
            <a:br>
              <a:rPr lang="en-US" sz="4800" b="1" dirty="0" smtClean="0">
                <a:solidFill>
                  <a:srgbClr val="00B0F0"/>
                </a:solidFill>
                <a:latin typeface="Adobe Garamond Pro Bold" pitchFamily="18" charset="0"/>
              </a:rPr>
            </a:br>
            <a:r>
              <a:rPr lang="en-US" sz="4800" b="1" dirty="0" smtClean="0">
                <a:solidFill>
                  <a:srgbClr val="00B0F0"/>
                </a:solidFill>
                <a:latin typeface="Adobe Garamond Pro Bold" pitchFamily="18" charset="0"/>
              </a:rPr>
              <a:t>WATER RESOURCES</a:t>
            </a:r>
            <a:endParaRPr lang="en-US" sz="4800" b="1" dirty="0">
              <a:solidFill>
                <a:srgbClr val="00B0F0"/>
              </a:solidFill>
              <a:latin typeface="Adobe Garamond Pro Bold" pitchFamily="18" charset="0"/>
            </a:endParaRPr>
          </a:p>
        </p:txBody>
      </p:sp>
      <p:sp>
        <p:nvSpPr>
          <p:cNvPr id="3" name="Subtitle 2"/>
          <p:cNvSpPr>
            <a:spLocks noGrp="1"/>
          </p:cNvSpPr>
          <p:nvPr>
            <p:ph type="subTitle" idx="1"/>
          </p:nvPr>
        </p:nvSpPr>
        <p:spPr>
          <a:xfrm>
            <a:off x="1371600" y="4495800"/>
            <a:ext cx="6400800" cy="1752600"/>
          </a:xfrm>
        </p:spPr>
        <p:txBody>
          <a:bodyPr>
            <a:normAutofit/>
          </a:bodyPr>
          <a:lstStyle/>
          <a:p>
            <a:r>
              <a:rPr lang="en-US" sz="4000" b="1" dirty="0" err="1" smtClean="0">
                <a:solidFill>
                  <a:srgbClr val="00B0F0"/>
                </a:solidFill>
                <a:latin typeface="Adobe Garamond Pro Bold" pitchFamily="18" charset="0"/>
              </a:rPr>
              <a:t>Dr.Rajesh</a:t>
            </a:r>
            <a:r>
              <a:rPr lang="en-US" sz="4000" b="1" dirty="0" smtClean="0">
                <a:solidFill>
                  <a:srgbClr val="00B0F0"/>
                </a:solidFill>
                <a:latin typeface="Adobe Garamond Pro Bold" pitchFamily="18" charset="0"/>
              </a:rPr>
              <a:t> Reghunath</a:t>
            </a:r>
            <a:endParaRPr lang="en-US" sz="4000" b="1" dirty="0">
              <a:solidFill>
                <a:srgbClr val="00B0F0"/>
              </a:solidFill>
              <a:latin typeface="Adobe Garamond Pro Bold"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solidFill>
                  <a:srgbClr val="00B0F0"/>
                </a:solidFill>
              </a:rPr>
              <a:t>MINING YIELD</a:t>
            </a:r>
            <a:endParaRPr lang="en-US" b="1" dirty="0">
              <a:solidFill>
                <a:srgbClr val="00B0F0"/>
              </a:solidFill>
            </a:endParaRPr>
          </a:p>
        </p:txBody>
      </p:sp>
      <p:sp>
        <p:nvSpPr>
          <p:cNvPr id="3" name="Content Placeholder 2"/>
          <p:cNvSpPr>
            <a:spLocks noGrp="1"/>
          </p:cNvSpPr>
          <p:nvPr>
            <p:ph idx="1"/>
          </p:nvPr>
        </p:nvSpPr>
        <p:spPr>
          <a:xfrm>
            <a:off x="304800" y="1371600"/>
            <a:ext cx="8534400" cy="5105400"/>
          </a:xfrm>
        </p:spPr>
        <p:txBody>
          <a:bodyPr>
            <a:normAutofit/>
          </a:bodyPr>
          <a:lstStyle/>
          <a:p>
            <a:pPr algn="ctr">
              <a:buNone/>
            </a:pPr>
            <a:r>
              <a:rPr lang="en-US" b="1" dirty="0" smtClean="0">
                <a:solidFill>
                  <a:srgbClr val="FF0000"/>
                </a:solidFill>
              </a:rPr>
              <a:t>The condition where the groundwater is withdrawn at a rate exceeding the recharge</a:t>
            </a:r>
          </a:p>
          <a:p>
            <a:pPr>
              <a:buNone/>
            </a:pPr>
            <a:r>
              <a:rPr lang="en-US" b="1" u="sng" dirty="0" smtClean="0">
                <a:solidFill>
                  <a:srgbClr val="00B050"/>
                </a:solidFill>
              </a:rPr>
              <a:t>Results in the </a:t>
            </a:r>
          </a:p>
          <a:p>
            <a:r>
              <a:rPr lang="en-US" b="1" dirty="0" smtClean="0">
                <a:solidFill>
                  <a:srgbClr val="00B0F0"/>
                </a:solidFill>
              </a:rPr>
              <a:t>drying up of the well, </a:t>
            </a:r>
          </a:p>
          <a:p>
            <a:r>
              <a:rPr lang="en-US" b="1" dirty="0" smtClean="0">
                <a:solidFill>
                  <a:srgbClr val="00B0F0"/>
                </a:solidFill>
              </a:rPr>
              <a:t>deepening of the well, </a:t>
            </a:r>
          </a:p>
          <a:p>
            <a:r>
              <a:rPr lang="en-US" b="1" dirty="0" smtClean="0">
                <a:solidFill>
                  <a:srgbClr val="00B0F0"/>
                </a:solidFill>
              </a:rPr>
              <a:t>more powerful lifting mechanisms ,</a:t>
            </a:r>
          </a:p>
          <a:p>
            <a:r>
              <a:rPr lang="en-US" b="1" dirty="0" smtClean="0">
                <a:solidFill>
                  <a:srgbClr val="00B0F0"/>
                </a:solidFill>
              </a:rPr>
              <a:t>more investment</a:t>
            </a:r>
          </a:p>
          <a:p>
            <a:pPr algn="ctr">
              <a:buNone/>
            </a:pPr>
            <a:r>
              <a:rPr lang="en-US" b="1" dirty="0" smtClean="0">
                <a:solidFill>
                  <a:srgbClr val="00B050"/>
                </a:solidFill>
              </a:rPr>
              <a:t>Counter Argument </a:t>
            </a:r>
            <a:r>
              <a:rPr lang="en-US" b="1" dirty="0" smtClean="0">
                <a:solidFill>
                  <a:srgbClr val="00B050"/>
                </a:solidFill>
                <a:sym typeface="Wingdings" pitchFamily="2" charset="2"/>
              </a:rPr>
              <a:t> Water in storage is of no value unless it is used</a:t>
            </a:r>
            <a:endParaRPr lang="en-US" b="1" dirty="0">
              <a:solidFill>
                <a:srgbClr val="00B05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en-US" b="1" dirty="0" smtClean="0">
                <a:solidFill>
                  <a:srgbClr val="00B050"/>
                </a:solidFill>
              </a:rPr>
              <a:t>Undesired effects of the Mining Yield</a:t>
            </a:r>
            <a:endParaRPr lang="en-US" b="1" dirty="0">
              <a:solidFill>
                <a:srgbClr val="00B050"/>
              </a:solidFill>
            </a:endParaRPr>
          </a:p>
        </p:txBody>
      </p:sp>
      <p:sp>
        <p:nvSpPr>
          <p:cNvPr id="3" name="Content Placeholder 2"/>
          <p:cNvSpPr>
            <a:spLocks noGrp="1"/>
          </p:cNvSpPr>
          <p:nvPr>
            <p:ph idx="1"/>
          </p:nvPr>
        </p:nvSpPr>
        <p:spPr>
          <a:xfrm>
            <a:off x="457200" y="1600200"/>
            <a:ext cx="8229600" cy="4876800"/>
          </a:xfrm>
        </p:spPr>
        <p:txBody>
          <a:bodyPr>
            <a:noAutofit/>
          </a:bodyPr>
          <a:lstStyle/>
          <a:p>
            <a:r>
              <a:rPr lang="en-US" sz="3600" b="1" dirty="0" smtClean="0">
                <a:solidFill>
                  <a:srgbClr val="FF0066"/>
                </a:solidFill>
              </a:rPr>
              <a:t>Progressive reduction in the volume of the water source in the aquifers</a:t>
            </a:r>
          </a:p>
          <a:p>
            <a:r>
              <a:rPr lang="en-US" sz="3600" b="1" dirty="0" smtClean="0">
                <a:solidFill>
                  <a:srgbClr val="FFC000"/>
                </a:solidFill>
              </a:rPr>
              <a:t>Development of uneconomic pumping conditions</a:t>
            </a:r>
          </a:p>
          <a:p>
            <a:r>
              <a:rPr lang="en-US" sz="3600" b="1" dirty="0" smtClean="0">
                <a:solidFill>
                  <a:srgbClr val="FF0066"/>
                </a:solidFill>
              </a:rPr>
              <a:t>Degradation of groundwater quality</a:t>
            </a:r>
          </a:p>
          <a:p>
            <a:r>
              <a:rPr lang="en-US" sz="3600" b="1" dirty="0" smtClean="0">
                <a:solidFill>
                  <a:srgbClr val="FFC000"/>
                </a:solidFill>
              </a:rPr>
              <a:t>Interference with the prior water rights</a:t>
            </a:r>
          </a:p>
          <a:p>
            <a:r>
              <a:rPr lang="en-US" sz="3600" b="1" dirty="0" smtClean="0">
                <a:solidFill>
                  <a:srgbClr val="FF0066"/>
                </a:solidFill>
              </a:rPr>
              <a:t>Land subsidence due to emptying of pore spaces</a:t>
            </a:r>
            <a:endParaRPr lang="en-US" sz="3600" b="1" dirty="0">
              <a:solidFill>
                <a:srgbClr val="FF0066"/>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solidFill>
                  <a:srgbClr val="00B0F0"/>
                </a:solidFill>
              </a:rPr>
              <a:t>PERENNIAL YIELD</a:t>
            </a:r>
            <a:endParaRPr lang="en-US" b="1" dirty="0">
              <a:solidFill>
                <a:srgbClr val="00B0F0"/>
              </a:solidFill>
            </a:endParaRPr>
          </a:p>
        </p:txBody>
      </p:sp>
      <p:sp>
        <p:nvSpPr>
          <p:cNvPr id="3" name="Content Placeholder 2"/>
          <p:cNvSpPr>
            <a:spLocks noGrp="1"/>
          </p:cNvSpPr>
          <p:nvPr>
            <p:ph idx="1"/>
          </p:nvPr>
        </p:nvSpPr>
        <p:spPr>
          <a:xfrm>
            <a:off x="304800" y="1600200"/>
            <a:ext cx="8610600" cy="4525963"/>
          </a:xfrm>
        </p:spPr>
        <p:txBody>
          <a:bodyPr>
            <a:normAutofit/>
          </a:bodyPr>
          <a:lstStyle/>
          <a:p>
            <a:pPr algn="ctr">
              <a:buNone/>
            </a:pPr>
            <a:r>
              <a:rPr lang="en-US" sz="3600" dirty="0" smtClean="0">
                <a:solidFill>
                  <a:srgbClr val="FFFF00"/>
                </a:solidFill>
              </a:rPr>
              <a:t>Perennial yield is that rate at which water can be withdrawn perennially under specific operating conditions without producing an undesired result</a:t>
            </a:r>
          </a:p>
          <a:p>
            <a:r>
              <a:rPr lang="en-US" dirty="0" smtClean="0">
                <a:solidFill>
                  <a:srgbClr val="FF0000"/>
                </a:solidFill>
              </a:rPr>
              <a:t>Overdraft </a:t>
            </a:r>
            <a:r>
              <a:rPr lang="en-US" dirty="0" smtClean="0">
                <a:solidFill>
                  <a:srgbClr val="FF0000"/>
                </a:solidFill>
                <a:sym typeface="Wingdings" pitchFamily="2" charset="2"/>
              </a:rPr>
              <a:t> Any draft in excess of perennial yield</a:t>
            </a:r>
            <a:r>
              <a:rPr lang="en-US" dirty="0" smtClean="0">
                <a:solidFill>
                  <a:srgbClr val="FFC000"/>
                </a:solidFill>
                <a:sym typeface="Wingdings" pitchFamily="2" charset="2"/>
              </a:rPr>
              <a:t>.</a:t>
            </a:r>
          </a:p>
          <a:p>
            <a:r>
              <a:rPr lang="en-US" dirty="0" smtClean="0">
                <a:solidFill>
                  <a:srgbClr val="FFC000"/>
                </a:solidFill>
                <a:sym typeface="Wingdings" pitchFamily="2" charset="2"/>
              </a:rPr>
              <a:t>Overdraft brings negative impacts in the environmental, social and economic conditions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MAXIMUM PERENNIAL YIELD</a:t>
            </a:r>
            <a:endParaRPr lang="en-US" b="1" dirty="0">
              <a:solidFill>
                <a:srgbClr val="FF0000"/>
              </a:solidFill>
            </a:endParaRPr>
          </a:p>
        </p:txBody>
      </p:sp>
      <p:sp>
        <p:nvSpPr>
          <p:cNvPr id="3" name="Content Placeholder 2"/>
          <p:cNvSpPr>
            <a:spLocks noGrp="1"/>
          </p:cNvSpPr>
          <p:nvPr>
            <p:ph idx="1"/>
          </p:nvPr>
        </p:nvSpPr>
        <p:spPr>
          <a:xfrm>
            <a:off x="228600" y="1981200"/>
            <a:ext cx="8610600" cy="4525963"/>
          </a:xfrm>
        </p:spPr>
        <p:txBody>
          <a:bodyPr>
            <a:normAutofit/>
          </a:bodyPr>
          <a:lstStyle/>
          <a:p>
            <a:pPr algn="ctr">
              <a:buNone/>
            </a:pPr>
            <a:r>
              <a:rPr lang="en-US" sz="3600" b="1" dirty="0" smtClean="0">
                <a:solidFill>
                  <a:srgbClr val="FF0066"/>
                </a:solidFill>
              </a:rPr>
              <a:t>The maximum quantity of groundwater perennially available if all possible methods and sources are developed for recharging the basin. </a:t>
            </a:r>
          </a:p>
          <a:p>
            <a:pPr algn="ctr">
              <a:buNone/>
            </a:pPr>
            <a:r>
              <a:rPr lang="en-US" sz="3600" b="1" dirty="0" smtClean="0">
                <a:solidFill>
                  <a:srgbClr val="00B0F0"/>
                </a:solidFill>
              </a:rPr>
              <a:t>So when more water is used for recharging, the maximum perennial yield will be increased</a:t>
            </a:r>
            <a:endParaRPr lang="en-US" sz="3600" b="1" dirty="0">
              <a:solidFill>
                <a:srgbClr val="00B0F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solidFill>
                  <a:srgbClr val="00B0F0"/>
                </a:solidFill>
              </a:rPr>
              <a:t>DEFERRED PERENNIAL YIELD</a:t>
            </a:r>
            <a:endParaRPr lang="en-US" b="1" dirty="0">
              <a:solidFill>
                <a:srgbClr val="00B0F0"/>
              </a:solidFill>
            </a:endParaRPr>
          </a:p>
        </p:txBody>
      </p:sp>
      <p:sp>
        <p:nvSpPr>
          <p:cNvPr id="3" name="Content Placeholder 2"/>
          <p:cNvSpPr>
            <a:spLocks noGrp="1"/>
          </p:cNvSpPr>
          <p:nvPr>
            <p:ph idx="1"/>
          </p:nvPr>
        </p:nvSpPr>
        <p:spPr>
          <a:xfrm>
            <a:off x="304800" y="1600200"/>
            <a:ext cx="8610600" cy="5105400"/>
          </a:xfrm>
        </p:spPr>
        <p:txBody>
          <a:bodyPr>
            <a:normAutofit/>
          </a:bodyPr>
          <a:lstStyle/>
          <a:p>
            <a:pPr>
              <a:buNone/>
            </a:pPr>
            <a:r>
              <a:rPr lang="en-US" b="1" u="sng" dirty="0" smtClean="0">
                <a:solidFill>
                  <a:srgbClr val="FF0000"/>
                </a:solidFill>
              </a:rPr>
              <a:t>Consist of two different pumping rates</a:t>
            </a:r>
          </a:p>
          <a:p>
            <a:pPr>
              <a:buFont typeface="Wingdings" pitchFamily="2" charset="2"/>
              <a:buChar char="§"/>
            </a:pPr>
            <a:r>
              <a:rPr lang="en-US" b="1" dirty="0" smtClean="0">
                <a:solidFill>
                  <a:srgbClr val="92D050"/>
                </a:solidFill>
              </a:rPr>
              <a:t>The initial rate is larger  and exceeds the perennial rate, thereby reducing the groundwater level to a prefixed depth</a:t>
            </a:r>
          </a:p>
          <a:p>
            <a:pPr>
              <a:buFont typeface="Wingdings" pitchFamily="2" charset="2"/>
              <a:buChar char="§"/>
            </a:pPr>
            <a:r>
              <a:rPr lang="en-US" b="1" dirty="0" smtClean="0">
                <a:solidFill>
                  <a:srgbClr val="FF0066"/>
                </a:solidFill>
              </a:rPr>
              <a:t>This extracts the water  which will be wasted as base flow, evaporation, transpiration, etc</a:t>
            </a:r>
          </a:p>
          <a:p>
            <a:pPr>
              <a:buFont typeface="Wingdings" pitchFamily="2" charset="2"/>
              <a:buChar char="§"/>
            </a:pPr>
            <a:r>
              <a:rPr lang="en-US" b="1" dirty="0" smtClean="0">
                <a:solidFill>
                  <a:srgbClr val="92D050"/>
                </a:solidFill>
              </a:rPr>
              <a:t>After it is lowered to a predetermined depth, a second rate which is comparable to the perennial yield will be established</a:t>
            </a:r>
            <a:endParaRPr lang="en-US" b="1" dirty="0">
              <a:solidFill>
                <a:srgbClr val="92D05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C000"/>
                </a:solidFill>
              </a:rPr>
              <a:t>CONJUNCTIVE USE OF ALL WATER SOURCES</a:t>
            </a:r>
            <a:endParaRPr lang="en-US" b="1" dirty="0">
              <a:solidFill>
                <a:srgbClr val="FFC000"/>
              </a:solidFill>
            </a:endParaRPr>
          </a:p>
        </p:txBody>
      </p:sp>
      <p:sp>
        <p:nvSpPr>
          <p:cNvPr id="3" name="Content Placeholder 2"/>
          <p:cNvSpPr>
            <a:spLocks noGrp="1"/>
          </p:cNvSpPr>
          <p:nvPr>
            <p:ph idx="1"/>
          </p:nvPr>
        </p:nvSpPr>
        <p:spPr>
          <a:xfrm>
            <a:off x="304800" y="1981200"/>
            <a:ext cx="8534400" cy="4525963"/>
          </a:xfrm>
        </p:spPr>
        <p:txBody>
          <a:bodyPr/>
          <a:lstStyle/>
          <a:p>
            <a:pPr algn="ctr">
              <a:buNone/>
            </a:pPr>
            <a:r>
              <a:rPr lang="en-US" sz="3600" b="1" dirty="0" smtClean="0">
                <a:solidFill>
                  <a:srgbClr val="00B0F0"/>
                </a:solidFill>
              </a:rPr>
              <a:t>A better concept for basin management</a:t>
            </a:r>
          </a:p>
          <a:p>
            <a:r>
              <a:rPr lang="en-US" b="1" dirty="0" smtClean="0">
                <a:solidFill>
                  <a:srgbClr val="FF0000"/>
                </a:solidFill>
              </a:rPr>
              <a:t>This involves the co-</a:t>
            </a:r>
            <a:r>
              <a:rPr lang="en-US" b="1" dirty="0" err="1" smtClean="0">
                <a:solidFill>
                  <a:srgbClr val="FF0000"/>
                </a:solidFill>
              </a:rPr>
              <a:t>ordinated</a:t>
            </a:r>
            <a:r>
              <a:rPr lang="en-US" b="1" dirty="0" smtClean="0">
                <a:solidFill>
                  <a:srgbClr val="FF0000"/>
                </a:solidFill>
              </a:rPr>
              <a:t> and planned operation of both surface water and groundwater resources to meet the water requirement in a manner wher</a:t>
            </a:r>
            <a:r>
              <a:rPr lang="en-US" b="1" dirty="0">
                <a:solidFill>
                  <a:srgbClr val="FF0000"/>
                </a:solidFill>
              </a:rPr>
              <a:t>e</a:t>
            </a:r>
            <a:r>
              <a:rPr lang="en-US" b="1" dirty="0" smtClean="0">
                <a:solidFill>
                  <a:srgbClr val="FF0000"/>
                </a:solidFill>
              </a:rPr>
              <a:t>by water is conserved</a:t>
            </a:r>
          </a:p>
          <a:p>
            <a:pPr algn="ctr">
              <a:buNone/>
            </a:pPr>
            <a:r>
              <a:rPr lang="en-US" b="1" dirty="0" smtClean="0">
                <a:solidFill>
                  <a:srgbClr val="FF66FF"/>
                </a:solidFill>
              </a:rPr>
              <a:t>It is a conjunctive use of both surface water and groundwater</a:t>
            </a:r>
            <a:endParaRPr lang="en-US" b="1" dirty="0">
              <a:solidFill>
                <a:srgbClr val="FF66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304800"/>
            <a:ext cx="8686800" cy="6324600"/>
          </a:xfrm>
        </p:spPr>
        <p:txBody>
          <a:bodyPr>
            <a:normAutofit lnSpcReduction="10000"/>
          </a:bodyPr>
          <a:lstStyle/>
          <a:p>
            <a:r>
              <a:rPr lang="en-US" dirty="0" smtClean="0">
                <a:solidFill>
                  <a:srgbClr val="FFC000"/>
                </a:solidFill>
              </a:rPr>
              <a:t>The basic difference with the conventional management of water resources is that the groundwater reservoirs will be developed by planned extraction of groundwater during the periods of low precipitation, while subsequent replenishment can be made during the periods of surplus surface supply.</a:t>
            </a:r>
          </a:p>
          <a:p>
            <a:pPr>
              <a:buNone/>
            </a:pPr>
            <a:endParaRPr lang="en-US" dirty="0" smtClean="0">
              <a:solidFill>
                <a:srgbClr val="FFC000"/>
              </a:solidFill>
            </a:endParaRPr>
          </a:p>
          <a:p>
            <a:r>
              <a:rPr lang="en-US" dirty="0" smtClean="0">
                <a:solidFill>
                  <a:srgbClr val="FF0066"/>
                </a:solidFill>
              </a:rPr>
              <a:t>During the periods of above normal </a:t>
            </a:r>
            <a:r>
              <a:rPr lang="en-US" dirty="0" err="1" smtClean="0">
                <a:solidFill>
                  <a:srgbClr val="FF0066"/>
                </a:solidFill>
              </a:rPr>
              <a:t>pption</a:t>
            </a:r>
            <a:r>
              <a:rPr lang="en-US" dirty="0" smtClean="0">
                <a:solidFill>
                  <a:srgbClr val="FF0066"/>
                </a:solidFill>
              </a:rPr>
              <a:t>, surface water is </a:t>
            </a:r>
            <a:r>
              <a:rPr lang="en-US" dirty="0" err="1" smtClean="0">
                <a:solidFill>
                  <a:srgbClr val="FF0066"/>
                </a:solidFill>
              </a:rPr>
              <a:t>utilised</a:t>
            </a:r>
            <a:r>
              <a:rPr lang="en-US" dirty="0" smtClean="0">
                <a:solidFill>
                  <a:srgbClr val="FF0066"/>
                </a:solidFill>
              </a:rPr>
              <a:t> to the maximum extent possible and also used to </a:t>
            </a:r>
            <a:r>
              <a:rPr lang="en-US" dirty="0" smtClean="0">
                <a:solidFill>
                  <a:srgbClr val="00B0F0"/>
                </a:solidFill>
              </a:rPr>
              <a:t>artificially recharge into the underground to augment groundwater </a:t>
            </a:r>
            <a:r>
              <a:rPr lang="en-US" dirty="0" smtClean="0">
                <a:solidFill>
                  <a:srgbClr val="FF0066"/>
                </a:solidFill>
              </a:rPr>
              <a:t>storage and raise the groundwater level.</a:t>
            </a:r>
            <a:endParaRPr lang="en-US" dirty="0">
              <a:solidFill>
                <a:srgbClr val="FF0066"/>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381000"/>
            <a:ext cx="8839200" cy="6172200"/>
          </a:xfrm>
        </p:spPr>
        <p:txBody>
          <a:bodyPr>
            <a:normAutofit/>
          </a:bodyPr>
          <a:lstStyle/>
          <a:p>
            <a:r>
              <a:rPr lang="en-US" b="1" dirty="0" smtClean="0">
                <a:solidFill>
                  <a:srgbClr val="FF66FF"/>
                </a:solidFill>
              </a:rPr>
              <a:t>There must be space to store the recharged water in the aquifer</a:t>
            </a:r>
          </a:p>
          <a:p>
            <a:endParaRPr lang="en-US" b="1" dirty="0" smtClean="0">
              <a:solidFill>
                <a:srgbClr val="FF66FF"/>
              </a:solidFill>
            </a:endParaRPr>
          </a:p>
          <a:p>
            <a:r>
              <a:rPr lang="en-US" b="1" dirty="0" smtClean="0">
                <a:solidFill>
                  <a:srgbClr val="EFBE67"/>
                </a:solidFill>
              </a:rPr>
              <a:t>The aquifer should have sufficient Transmissivity to transmit the recharged water to other regions</a:t>
            </a:r>
          </a:p>
          <a:p>
            <a:endParaRPr lang="en-US" b="1" dirty="0" smtClean="0">
              <a:solidFill>
                <a:srgbClr val="FF0066"/>
              </a:solidFill>
            </a:endParaRPr>
          </a:p>
          <a:p>
            <a:r>
              <a:rPr lang="en-US" b="1" dirty="0" smtClean="0">
                <a:solidFill>
                  <a:srgbClr val="FF0066"/>
                </a:solidFill>
              </a:rPr>
              <a:t>During the drought periods, limited surface water resources are supplemented by pumping groundwater, thereby lowering the groundwater levels</a:t>
            </a:r>
          </a:p>
          <a:p>
            <a:endParaRPr lang="en-US" b="1" dirty="0" smtClean="0">
              <a:solidFill>
                <a:srgbClr val="FF0066"/>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fontScale="90000"/>
          </a:bodyPr>
          <a:lstStyle/>
          <a:p>
            <a:r>
              <a:rPr lang="en-US" b="1" dirty="0" smtClean="0">
                <a:solidFill>
                  <a:srgbClr val="00B0F0"/>
                </a:solidFill>
              </a:rPr>
              <a:t>REQUIREMENTS</a:t>
            </a:r>
            <a:endParaRPr lang="en-US" b="1" dirty="0">
              <a:solidFill>
                <a:srgbClr val="00B0F0"/>
              </a:solidFill>
            </a:endParaRPr>
          </a:p>
        </p:txBody>
      </p:sp>
      <p:sp>
        <p:nvSpPr>
          <p:cNvPr id="3" name="Content Placeholder 2"/>
          <p:cNvSpPr>
            <a:spLocks noGrp="1"/>
          </p:cNvSpPr>
          <p:nvPr>
            <p:ph idx="1"/>
          </p:nvPr>
        </p:nvSpPr>
        <p:spPr>
          <a:xfrm>
            <a:off x="228600" y="914400"/>
            <a:ext cx="8686800" cy="5715000"/>
          </a:xfrm>
        </p:spPr>
        <p:txBody>
          <a:bodyPr>
            <a:normAutofit fontScale="70000" lnSpcReduction="20000"/>
          </a:bodyPr>
          <a:lstStyle/>
          <a:p>
            <a:r>
              <a:rPr lang="en-US" sz="3800" dirty="0" smtClean="0">
                <a:solidFill>
                  <a:srgbClr val="FF0066"/>
                </a:solidFill>
              </a:rPr>
              <a:t>Require competent personnel</a:t>
            </a:r>
          </a:p>
          <a:p>
            <a:r>
              <a:rPr lang="en-US" sz="3800" dirty="0" smtClean="0">
                <a:solidFill>
                  <a:srgbClr val="FF0066"/>
                </a:solidFill>
              </a:rPr>
              <a:t>Detailed knowledge about the hydrogeology of the basin</a:t>
            </a:r>
          </a:p>
          <a:p>
            <a:r>
              <a:rPr lang="en-US" sz="3800" dirty="0" smtClean="0">
                <a:solidFill>
                  <a:srgbClr val="FF0066"/>
                </a:solidFill>
              </a:rPr>
              <a:t>Records of pumping  and recharge rates</a:t>
            </a:r>
          </a:p>
          <a:p>
            <a:r>
              <a:rPr lang="en-US" sz="3800" dirty="0" smtClean="0">
                <a:solidFill>
                  <a:srgbClr val="FF0066"/>
                </a:solidFill>
              </a:rPr>
              <a:t>Details of aquifer parameters and geometry</a:t>
            </a:r>
          </a:p>
          <a:p>
            <a:r>
              <a:rPr lang="en-US" sz="3800" dirty="0" smtClean="0">
                <a:solidFill>
                  <a:srgbClr val="FF0066"/>
                </a:solidFill>
              </a:rPr>
              <a:t>Spatial, seasonal and temporal </a:t>
            </a:r>
            <a:r>
              <a:rPr lang="en-US" sz="3800" dirty="0" err="1" smtClean="0">
                <a:solidFill>
                  <a:srgbClr val="FF0066"/>
                </a:solidFill>
              </a:rPr>
              <a:t>behaviour</a:t>
            </a:r>
            <a:r>
              <a:rPr lang="en-US" sz="3800" dirty="0" smtClean="0">
                <a:solidFill>
                  <a:srgbClr val="FF0066"/>
                </a:solidFill>
              </a:rPr>
              <a:t> of the groundwater body</a:t>
            </a:r>
          </a:p>
          <a:p>
            <a:r>
              <a:rPr lang="en-US" sz="3800" dirty="0">
                <a:solidFill>
                  <a:srgbClr val="FF0066"/>
                </a:solidFill>
              </a:rPr>
              <a:t>D</a:t>
            </a:r>
            <a:r>
              <a:rPr lang="en-US" sz="3800" dirty="0" smtClean="0">
                <a:solidFill>
                  <a:srgbClr val="FF0066"/>
                </a:solidFill>
              </a:rPr>
              <a:t>ata on </a:t>
            </a:r>
          </a:p>
          <a:p>
            <a:pPr lvl="1"/>
            <a:r>
              <a:rPr lang="en-US" sz="3600" dirty="0" smtClean="0">
                <a:solidFill>
                  <a:srgbClr val="EFBE67"/>
                </a:solidFill>
              </a:rPr>
              <a:t>surface water resources </a:t>
            </a:r>
          </a:p>
          <a:p>
            <a:pPr lvl="1"/>
            <a:r>
              <a:rPr lang="en-US" sz="3600" dirty="0" smtClean="0">
                <a:solidFill>
                  <a:srgbClr val="EFBE67"/>
                </a:solidFill>
              </a:rPr>
              <a:t>geologic conditions</a:t>
            </a:r>
          </a:p>
          <a:p>
            <a:pPr lvl="1"/>
            <a:r>
              <a:rPr lang="en-US" sz="3600" dirty="0" smtClean="0">
                <a:solidFill>
                  <a:srgbClr val="EFBE67"/>
                </a:solidFill>
              </a:rPr>
              <a:t>water distribution system</a:t>
            </a:r>
          </a:p>
          <a:p>
            <a:pPr lvl="1"/>
            <a:r>
              <a:rPr lang="en-US" sz="3600" dirty="0" smtClean="0">
                <a:solidFill>
                  <a:srgbClr val="EFBE67"/>
                </a:solidFill>
              </a:rPr>
              <a:t>water demand on various sectors</a:t>
            </a:r>
          </a:p>
          <a:p>
            <a:r>
              <a:rPr lang="en-US" sz="4000" smtClean="0">
                <a:solidFill>
                  <a:srgbClr val="FF0066"/>
                </a:solidFill>
              </a:rPr>
              <a:t>Waster water </a:t>
            </a:r>
            <a:r>
              <a:rPr lang="en-US" sz="4000" dirty="0" smtClean="0">
                <a:solidFill>
                  <a:srgbClr val="FF0066"/>
                </a:solidFill>
              </a:rPr>
              <a:t>disposal</a:t>
            </a:r>
          </a:p>
          <a:p>
            <a:r>
              <a:rPr lang="en-US" sz="4000" dirty="0" smtClean="0">
                <a:solidFill>
                  <a:srgbClr val="FF0066"/>
                </a:solidFill>
              </a:rPr>
              <a:t>Continuous updating of information on groundwater level &amp; quality</a:t>
            </a:r>
            <a:endParaRPr lang="en-US" sz="4000" dirty="0">
              <a:solidFill>
                <a:srgbClr val="FF006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1600200"/>
            <a:ext cx="4191000" cy="4876800"/>
          </a:xfrm>
          <a:ln w="28575">
            <a:solidFill>
              <a:srgbClr val="C00000"/>
            </a:solidFill>
          </a:ln>
        </p:spPr>
        <p:txBody>
          <a:bodyPr>
            <a:normAutofit fontScale="85000" lnSpcReduction="10000"/>
          </a:bodyPr>
          <a:lstStyle/>
          <a:p>
            <a:pPr>
              <a:buNone/>
            </a:pPr>
            <a:endParaRPr lang="en-US" b="1" dirty="0" smtClean="0">
              <a:solidFill>
                <a:srgbClr val="EFBE67"/>
              </a:solidFill>
            </a:endParaRPr>
          </a:p>
          <a:p>
            <a:pPr algn="just">
              <a:buFont typeface="Wingdings" pitchFamily="2" charset="2"/>
              <a:buChar char="§"/>
            </a:pPr>
            <a:r>
              <a:rPr lang="en-US" b="1" dirty="0" smtClean="0">
                <a:solidFill>
                  <a:srgbClr val="EFBE67"/>
                </a:solidFill>
              </a:rPr>
              <a:t>A basin model simulates the responses of a basin to the changes in the variables used for modeling on natural and artificial recharge and pumping. </a:t>
            </a:r>
          </a:p>
          <a:p>
            <a:pPr algn="just">
              <a:buFont typeface="Wingdings" pitchFamily="2" charset="2"/>
              <a:buChar char="§"/>
            </a:pPr>
            <a:r>
              <a:rPr lang="en-US" b="1" dirty="0" smtClean="0">
                <a:solidFill>
                  <a:srgbClr val="EFBE67"/>
                </a:solidFill>
              </a:rPr>
              <a:t>So that the best operating procedures for basin management can be practiced.</a:t>
            </a:r>
            <a:endParaRPr lang="en-US" b="1" dirty="0">
              <a:solidFill>
                <a:srgbClr val="EFBE67"/>
              </a:solidFill>
            </a:endParaRPr>
          </a:p>
        </p:txBody>
      </p:sp>
      <p:sp>
        <p:nvSpPr>
          <p:cNvPr id="4" name="Rectangle 3"/>
          <p:cNvSpPr/>
          <p:nvPr/>
        </p:nvSpPr>
        <p:spPr>
          <a:xfrm>
            <a:off x="304800" y="381000"/>
            <a:ext cx="8610600" cy="990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3600" b="1" dirty="0" smtClean="0">
                <a:solidFill>
                  <a:srgbClr val="FF66FF"/>
                </a:solidFill>
              </a:rPr>
              <a:t>Mathematical models are usually used in the conjunctive use studies</a:t>
            </a:r>
          </a:p>
        </p:txBody>
      </p:sp>
      <p:pic>
        <p:nvPicPr>
          <p:cNvPr id="7" name="Picture 7"/>
          <p:cNvPicPr>
            <a:picLocks noChangeAspect="1" noChangeArrowheads="1"/>
          </p:cNvPicPr>
          <p:nvPr/>
        </p:nvPicPr>
        <p:blipFill>
          <a:blip r:embed="rId2"/>
          <a:srcRect l="29375" t="48889" r="30000" b="20000"/>
          <a:stretch>
            <a:fillRect/>
          </a:stretch>
        </p:blipFill>
        <p:spPr bwMode="auto">
          <a:xfrm>
            <a:off x="4572000" y="1600200"/>
            <a:ext cx="4343400" cy="2133600"/>
          </a:xfrm>
          <a:prstGeom prst="rect">
            <a:avLst/>
          </a:prstGeom>
          <a:noFill/>
          <a:ln w="28575">
            <a:solidFill>
              <a:srgbClr val="C00000"/>
            </a:solidFill>
            <a:miter lim="800000"/>
            <a:headEnd/>
            <a:tailEnd/>
          </a:ln>
          <a:effectLst/>
        </p:spPr>
      </p:pic>
      <p:pic>
        <p:nvPicPr>
          <p:cNvPr id="8" name="Picture 2"/>
          <p:cNvPicPr>
            <a:picLocks noChangeAspect="1" noChangeArrowheads="1"/>
          </p:cNvPicPr>
          <p:nvPr/>
        </p:nvPicPr>
        <p:blipFill>
          <a:blip r:embed="rId3"/>
          <a:srcRect l="33750" t="34444" r="33750" b="12222"/>
          <a:stretch>
            <a:fillRect/>
          </a:stretch>
        </p:blipFill>
        <p:spPr bwMode="auto">
          <a:xfrm>
            <a:off x="5410200" y="3886200"/>
            <a:ext cx="2971800" cy="2743200"/>
          </a:xfrm>
          <a:prstGeom prst="rect">
            <a:avLst/>
          </a:prstGeom>
          <a:noFill/>
          <a:ln w="38100">
            <a:solidFill>
              <a:srgbClr val="92D050"/>
            </a:solid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533</Words>
  <Application>Microsoft Office PowerPoint</Application>
  <PresentationFormat>On-screen Show (4:3)</PresentationFormat>
  <Paragraphs>57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CONJUNCTIVE USE Of   WATER RESOURCES</vt:lpstr>
      <vt:lpstr>MINING YIELD</vt:lpstr>
      <vt:lpstr>Undesired effects of the Mining Yield</vt:lpstr>
      <vt:lpstr>PERENNIAL YIELD</vt:lpstr>
      <vt:lpstr>MAXIMUM PERENNIAL YIELD</vt:lpstr>
      <vt:lpstr>DEFERRED PERENNIAL YIELD</vt:lpstr>
      <vt:lpstr>CONJUNCTIVE USE OF ALL WATER SOURCES</vt:lpstr>
      <vt:lpstr>Slide 8</vt:lpstr>
      <vt:lpstr>Slide 9</vt:lpstr>
      <vt:lpstr>REQUIREMENTS</vt:lpstr>
      <vt:lpstr>Slide 11</vt:lpstr>
    </vt:vector>
  </TitlesOfParts>
  <Company>office2007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11</cp:revision>
  <dcterms:created xsi:type="dcterms:W3CDTF">2020-04-14T09:28:34Z</dcterms:created>
  <dcterms:modified xsi:type="dcterms:W3CDTF">2020-06-17T15:57:18Z</dcterms:modified>
</cp:coreProperties>
</file>